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6" r:id="rId6"/>
    <p:sldId id="274" r:id="rId7"/>
    <p:sldId id="272" r:id="rId8"/>
    <p:sldId id="269" r:id="rId9"/>
    <p:sldId id="270" r:id="rId10"/>
    <p:sldId id="273" r:id="rId11"/>
    <p:sldId id="268" r:id="rId12"/>
    <p:sldId id="260" r:id="rId13"/>
    <p:sldId id="261" r:id="rId14"/>
    <p:sldId id="262" r:id="rId15"/>
    <p:sldId id="263" r:id="rId16"/>
    <p:sldId id="265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101" autoAdjust="0"/>
  </p:normalViewPr>
  <p:slideViewPr>
    <p:cSldViewPr snapToGrid="0">
      <p:cViewPr varScale="1">
        <p:scale>
          <a:sx n="83" d="100"/>
          <a:sy n="83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35AB5-6B3B-4B44-866C-BF3DCD796E19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E8083E3-6F15-4DA7-A191-E709A2D187EC}">
      <dgm:prSet phldrT="[Testo]"/>
      <dgm:spPr/>
      <dgm:t>
        <a:bodyPr/>
        <a:lstStyle/>
        <a:p>
          <a:r>
            <a:rPr lang="it-IT" b="1" dirty="0" smtClean="0"/>
            <a:t>conoscere realtà scolastiche innovative dal punto di vista didattico e metodologico</a:t>
          </a:r>
          <a:endParaRPr lang="it-IT" dirty="0"/>
        </a:p>
      </dgm:t>
    </dgm:pt>
    <dgm:pt modelId="{28704FDB-DEBA-4266-A3A4-D13217C36195}" type="parTrans" cxnId="{53148845-F57E-46F4-B609-0BF07E23D442}">
      <dgm:prSet/>
      <dgm:spPr/>
      <dgm:t>
        <a:bodyPr/>
        <a:lstStyle/>
        <a:p>
          <a:endParaRPr lang="it-IT"/>
        </a:p>
      </dgm:t>
    </dgm:pt>
    <dgm:pt modelId="{107D31EE-46B2-41D3-9F27-8578C3EC9FDB}" type="sibTrans" cxnId="{53148845-F57E-46F4-B609-0BF07E23D442}">
      <dgm:prSet/>
      <dgm:spPr/>
      <dgm:t>
        <a:bodyPr/>
        <a:lstStyle/>
        <a:p>
          <a:endParaRPr lang="it-IT"/>
        </a:p>
      </dgm:t>
    </dgm:pt>
    <dgm:pt modelId="{A61CA511-76B7-418B-B5A5-1C3FFDF06C4B}">
      <dgm:prSet phldrT="[Testo]"/>
      <dgm:spPr/>
      <dgm:t>
        <a:bodyPr/>
        <a:lstStyle/>
        <a:p>
          <a:endParaRPr lang="it-IT" dirty="0"/>
        </a:p>
      </dgm:t>
    </dgm:pt>
    <dgm:pt modelId="{13F18E2B-498F-4DA1-A6FC-E29A91ABF0EE}" type="parTrans" cxnId="{F723D79A-0344-431E-B4AC-F4FDB902EE6B}">
      <dgm:prSet/>
      <dgm:spPr/>
      <dgm:t>
        <a:bodyPr/>
        <a:lstStyle/>
        <a:p>
          <a:endParaRPr lang="it-IT"/>
        </a:p>
      </dgm:t>
    </dgm:pt>
    <dgm:pt modelId="{6C60F088-1B14-4547-B198-F904D0174492}" type="sibTrans" cxnId="{F723D79A-0344-431E-B4AC-F4FDB902EE6B}">
      <dgm:prSet/>
      <dgm:spPr/>
      <dgm:t>
        <a:bodyPr/>
        <a:lstStyle/>
        <a:p>
          <a:endParaRPr lang="it-IT"/>
        </a:p>
      </dgm:t>
    </dgm:pt>
    <dgm:pt modelId="{CAB59179-EAAD-4360-929E-F71368393591}">
      <dgm:prSet phldrT="[Testo]"/>
      <dgm:spPr/>
      <dgm:t>
        <a:bodyPr/>
        <a:lstStyle/>
        <a:p>
          <a:r>
            <a:rPr lang="it-IT" dirty="0" smtClean="0"/>
            <a:t>favorire lo sviluppo di </a:t>
          </a:r>
          <a:r>
            <a:rPr lang="it-IT" b="1" dirty="0" smtClean="0"/>
            <a:t>processi di apprendimento </a:t>
          </a:r>
          <a:r>
            <a:rPr lang="it-IT" dirty="0" smtClean="0"/>
            <a:t>fortemente </a:t>
          </a:r>
          <a:r>
            <a:rPr lang="it-IT" b="1" dirty="0" smtClean="0"/>
            <a:t>partecipati e attivi</a:t>
          </a:r>
          <a:r>
            <a:rPr lang="it-IT" dirty="0" smtClean="0"/>
            <a:t>.</a:t>
          </a:r>
          <a:endParaRPr lang="it-IT" dirty="0"/>
        </a:p>
      </dgm:t>
    </dgm:pt>
    <dgm:pt modelId="{9B37B87B-742D-417B-9400-5E659920263B}" type="parTrans" cxnId="{6083C9F1-1AE7-4DA8-942B-0799BFB11364}">
      <dgm:prSet/>
      <dgm:spPr/>
      <dgm:t>
        <a:bodyPr/>
        <a:lstStyle/>
        <a:p>
          <a:endParaRPr lang="it-IT"/>
        </a:p>
      </dgm:t>
    </dgm:pt>
    <dgm:pt modelId="{BB413FB4-2165-401B-A48F-CDC4A4085463}" type="sibTrans" cxnId="{6083C9F1-1AE7-4DA8-942B-0799BFB11364}">
      <dgm:prSet/>
      <dgm:spPr/>
      <dgm:t>
        <a:bodyPr/>
        <a:lstStyle/>
        <a:p>
          <a:endParaRPr lang="it-IT"/>
        </a:p>
      </dgm:t>
    </dgm:pt>
    <dgm:pt modelId="{87B13E61-9B31-43F5-B605-2E821952905C}">
      <dgm:prSet phldrT="[Testo]"/>
      <dgm:spPr/>
      <dgm:t>
        <a:bodyPr/>
        <a:lstStyle/>
        <a:p>
          <a:endParaRPr lang="it-IT" dirty="0" smtClean="0"/>
        </a:p>
        <a:p>
          <a:endParaRPr lang="it-IT" dirty="0"/>
        </a:p>
      </dgm:t>
    </dgm:pt>
    <dgm:pt modelId="{C3CE60A3-C8FB-4D06-876C-32C9D42AF5D3}" type="sibTrans" cxnId="{3711EBEF-D9B7-4BA7-9391-983C6B79C294}">
      <dgm:prSet/>
      <dgm:spPr/>
      <dgm:t>
        <a:bodyPr/>
        <a:lstStyle/>
        <a:p>
          <a:endParaRPr lang="it-IT"/>
        </a:p>
      </dgm:t>
    </dgm:pt>
    <dgm:pt modelId="{AD177103-CBB7-4DA2-BC34-43B6E661FE7B}" type="parTrans" cxnId="{3711EBEF-D9B7-4BA7-9391-983C6B79C294}">
      <dgm:prSet/>
      <dgm:spPr/>
      <dgm:t>
        <a:bodyPr/>
        <a:lstStyle/>
        <a:p>
          <a:endParaRPr lang="it-IT"/>
        </a:p>
      </dgm:t>
    </dgm:pt>
    <dgm:pt modelId="{7333EDB5-22E4-4B74-8D78-94550C7F07C2}" type="pres">
      <dgm:prSet presAssocID="{42635AB5-6B3B-4B44-866C-BF3DCD796E19}" presName="linearFlow" presStyleCnt="0">
        <dgm:presLayoutVars>
          <dgm:dir/>
          <dgm:animLvl val="lvl"/>
          <dgm:resizeHandles/>
        </dgm:presLayoutVars>
      </dgm:prSet>
      <dgm:spPr/>
    </dgm:pt>
    <dgm:pt modelId="{36B1AF9E-A61C-4356-BD4F-D3658D594A21}" type="pres">
      <dgm:prSet presAssocID="{87B13E61-9B31-43F5-B605-2E821952905C}" presName="compositeNode" presStyleCnt="0">
        <dgm:presLayoutVars>
          <dgm:bulletEnabled val="1"/>
        </dgm:presLayoutVars>
      </dgm:prSet>
      <dgm:spPr/>
    </dgm:pt>
    <dgm:pt modelId="{85D7E6A3-C6F3-448F-AE59-F9FFF82EFEA9}" type="pres">
      <dgm:prSet presAssocID="{87B13E61-9B31-43F5-B605-2E821952905C}" presName="imag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0DADB72-E4E3-4D56-9699-0F64B5137A1B}" type="pres">
      <dgm:prSet presAssocID="{87B13E61-9B31-43F5-B605-2E821952905C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22199F-237C-4FFC-9AED-B7CC4DBD7603}" type="pres">
      <dgm:prSet presAssocID="{87B13E61-9B31-43F5-B605-2E821952905C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B75245-9F05-4B6B-B4C9-D45A219751B9}" type="pres">
      <dgm:prSet presAssocID="{C3CE60A3-C8FB-4D06-876C-32C9D42AF5D3}" presName="sibTrans" presStyleCnt="0"/>
      <dgm:spPr/>
    </dgm:pt>
    <dgm:pt modelId="{95ABC8BF-B0D0-431F-B480-04F729A5A869}" type="pres">
      <dgm:prSet presAssocID="{A61CA511-76B7-418B-B5A5-1C3FFDF06C4B}" presName="compositeNode" presStyleCnt="0">
        <dgm:presLayoutVars>
          <dgm:bulletEnabled val="1"/>
        </dgm:presLayoutVars>
      </dgm:prSet>
      <dgm:spPr/>
    </dgm:pt>
    <dgm:pt modelId="{1C4E4A4A-829A-479E-BF64-8ADFEB84A0EA}" type="pres">
      <dgm:prSet presAssocID="{A61CA511-76B7-418B-B5A5-1C3FFDF06C4B}" presName="imag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619026F-192E-4612-B4B6-DD746995837D}" type="pres">
      <dgm:prSet presAssocID="{A61CA511-76B7-418B-B5A5-1C3FFDF06C4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4AF5AF-D7D6-4D23-8B82-14B5BF53573C}" type="pres">
      <dgm:prSet presAssocID="{A61CA511-76B7-418B-B5A5-1C3FFDF06C4B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53148845-F57E-46F4-B609-0BF07E23D442}" srcId="{87B13E61-9B31-43F5-B605-2E821952905C}" destId="{DE8083E3-6F15-4DA7-A191-E709A2D187EC}" srcOrd="0" destOrd="0" parTransId="{28704FDB-DEBA-4266-A3A4-D13217C36195}" sibTransId="{107D31EE-46B2-41D3-9F27-8578C3EC9FDB}"/>
    <dgm:cxn modelId="{17C2E271-D161-4261-86D8-1C0F8D2AB8AB}" type="presOf" srcId="{42635AB5-6B3B-4B44-866C-BF3DCD796E19}" destId="{7333EDB5-22E4-4B74-8D78-94550C7F07C2}" srcOrd="0" destOrd="0" presId="urn:microsoft.com/office/officeart/2005/8/layout/hList2"/>
    <dgm:cxn modelId="{46911FB9-1A79-4EF3-A06A-4839C52023A3}" type="presOf" srcId="{87B13E61-9B31-43F5-B605-2E821952905C}" destId="{B522199F-237C-4FFC-9AED-B7CC4DBD7603}" srcOrd="0" destOrd="0" presId="urn:microsoft.com/office/officeart/2005/8/layout/hList2"/>
    <dgm:cxn modelId="{3711EBEF-D9B7-4BA7-9391-983C6B79C294}" srcId="{42635AB5-6B3B-4B44-866C-BF3DCD796E19}" destId="{87B13E61-9B31-43F5-B605-2E821952905C}" srcOrd="0" destOrd="0" parTransId="{AD177103-CBB7-4DA2-BC34-43B6E661FE7B}" sibTransId="{C3CE60A3-C8FB-4D06-876C-32C9D42AF5D3}"/>
    <dgm:cxn modelId="{8310C48E-9EB5-4B95-819B-B9B116A52DBD}" type="presOf" srcId="{A61CA511-76B7-418B-B5A5-1C3FFDF06C4B}" destId="{114AF5AF-D7D6-4D23-8B82-14B5BF53573C}" srcOrd="0" destOrd="0" presId="urn:microsoft.com/office/officeart/2005/8/layout/hList2"/>
    <dgm:cxn modelId="{3F4B5443-B010-4D99-9FCF-8E4A665C6936}" type="presOf" srcId="{DE8083E3-6F15-4DA7-A191-E709A2D187EC}" destId="{60DADB72-E4E3-4D56-9699-0F64B5137A1B}" srcOrd="0" destOrd="0" presId="urn:microsoft.com/office/officeart/2005/8/layout/hList2"/>
    <dgm:cxn modelId="{31F7E1B3-39A4-4503-908A-38E2B3BA1209}" type="presOf" srcId="{CAB59179-EAAD-4360-929E-F71368393591}" destId="{E619026F-192E-4612-B4B6-DD746995837D}" srcOrd="0" destOrd="0" presId="urn:microsoft.com/office/officeart/2005/8/layout/hList2"/>
    <dgm:cxn modelId="{6083C9F1-1AE7-4DA8-942B-0799BFB11364}" srcId="{A61CA511-76B7-418B-B5A5-1C3FFDF06C4B}" destId="{CAB59179-EAAD-4360-929E-F71368393591}" srcOrd="0" destOrd="0" parTransId="{9B37B87B-742D-417B-9400-5E659920263B}" sibTransId="{BB413FB4-2165-401B-A48F-CDC4A4085463}"/>
    <dgm:cxn modelId="{F723D79A-0344-431E-B4AC-F4FDB902EE6B}" srcId="{42635AB5-6B3B-4B44-866C-BF3DCD796E19}" destId="{A61CA511-76B7-418B-B5A5-1C3FFDF06C4B}" srcOrd="1" destOrd="0" parTransId="{13F18E2B-498F-4DA1-A6FC-E29A91ABF0EE}" sibTransId="{6C60F088-1B14-4547-B198-F904D0174492}"/>
    <dgm:cxn modelId="{C461E1F2-2674-4696-B4B8-9BE68237908E}" type="presParOf" srcId="{7333EDB5-22E4-4B74-8D78-94550C7F07C2}" destId="{36B1AF9E-A61C-4356-BD4F-D3658D594A21}" srcOrd="0" destOrd="0" presId="urn:microsoft.com/office/officeart/2005/8/layout/hList2"/>
    <dgm:cxn modelId="{056624A1-F8EC-4075-92D0-670C75F99C7E}" type="presParOf" srcId="{36B1AF9E-A61C-4356-BD4F-D3658D594A21}" destId="{85D7E6A3-C6F3-448F-AE59-F9FFF82EFEA9}" srcOrd="0" destOrd="0" presId="urn:microsoft.com/office/officeart/2005/8/layout/hList2"/>
    <dgm:cxn modelId="{97B9E061-88F3-4A98-BDBB-516C753A8CC1}" type="presParOf" srcId="{36B1AF9E-A61C-4356-BD4F-D3658D594A21}" destId="{60DADB72-E4E3-4D56-9699-0F64B5137A1B}" srcOrd="1" destOrd="0" presId="urn:microsoft.com/office/officeart/2005/8/layout/hList2"/>
    <dgm:cxn modelId="{94AB260C-B4B7-4BCB-A33B-6B24A4A40DDC}" type="presParOf" srcId="{36B1AF9E-A61C-4356-BD4F-D3658D594A21}" destId="{B522199F-237C-4FFC-9AED-B7CC4DBD7603}" srcOrd="2" destOrd="0" presId="urn:microsoft.com/office/officeart/2005/8/layout/hList2"/>
    <dgm:cxn modelId="{CBB4B912-B3B8-49E7-AFDD-6F2B10824F16}" type="presParOf" srcId="{7333EDB5-22E4-4B74-8D78-94550C7F07C2}" destId="{88B75245-9F05-4B6B-B4C9-D45A219751B9}" srcOrd="1" destOrd="0" presId="urn:microsoft.com/office/officeart/2005/8/layout/hList2"/>
    <dgm:cxn modelId="{38C23CD8-F670-43BF-93FB-607ED667BFF2}" type="presParOf" srcId="{7333EDB5-22E4-4B74-8D78-94550C7F07C2}" destId="{95ABC8BF-B0D0-431F-B480-04F729A5A869}" srcOrd="2" destOrd="0" presId="urn:microsoft.com/office/officeart/2005/8/layout/hList2"/>
    <dgm:cxn modelId="{ACFAC352-9647-4514-A8FF-883B314BEA97}" type="presParOf" srcId="{95ABC8BF-B0D0-431F-B480-04F729A5A869}" destId="{1C4E4A4A-829A-479E-BF64-8ADFEB84A0EA}" srcOrd="0" destOrd="0" presId="urn:microsoft.com/office/officeart/2005/8/layout/hList2"/>
    <dgm:cxn modelId="{03ACBBB1-4EFF-44DF-B96F-AB538FA4AECD}" type="presParOf" srcId="{95ABC8BF-B0D0-431F-B480-04F729A5A869}" destId="{E619026F-192E-4612-B4B6-DD746995837D}" srcOrd="1" destOrd="0" presId="urn:microsoft.com/office/officeart/2005/8/layout/hList2"/>
    <dgm:cxn modelId="{A0CBE541-D314-4921-9F2A-6E131572FEB8}" type="presParOf" srcId="{95ABC8BF-B0D0-431F-B480-04F729A5A869}" destId="{114AF5AF-D7D6-4D23-8B82-14B5BF53573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2199F-237C-4FFC-9AED-B7CC4DBD7603}">
      <dsp:nvSpPr>
        <dsp:cNvPr id="0" name=""/>
        <dsp:cNvSpPr/>
      </dsp:nvSpPr>
      <dsp:spPr>
        <a:xfrm rot="16200000">
          <a:off x="-839994" y="1446803"/>
          <a:ext cx="2155545" cy="40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8529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 smtClean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/>
        </a:p>
      </dsp:txBody>
      <dsp:txXfrm>
        <a:off x="-839994" y="1446803"/>
        <a:ext cx="2155545" cy="406520"/>
      </dsp:txXfrm>
    </dsp:sp>
    <dsp:sp modelId="{60DADB72-E4E3-4D56-9699-0F64B5137A1B}">
      <dsp:nvSpPr>
        <dsp:cNvPr id="0" name=""/>
        <dsp:cNvSpPr/>
      </dsp:nvSpPr>
      <dsp:spPr>
        <a:xfrm>
          <a:off x="441038" y="572290"/>
          <a:ext cx="2024904" cy="2155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58529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/>
            <a:t>conoscere realtà scolastiche innovative dal punto di vista didattico e metodologico</a:t>
          </a:r>
          <a:endParaRPr lang="it-IT" sz="1600" kern="1200" dirty="0"/>
        </a:p>
      </dsp:txBody>
      <dsp:txXfrm>
        <a:off x="441038" y="572290"/>
        <a:ext cx="2024904" cy="2155545"/>
      </dsp:txXfrm>
    </dsp:sp>
    <dsp:sp modelId="{85D7E6A3-C6F3-448F-AE59-F9FFF82EFEA9}">
      <dsp:nvSpPr>
        <dsp:cNvPr id="0" name=""/>
        <dsp:cNvSpPr/>
      </dsp:nvSpPr>
      <dsp:spPr>
        <a:xfrm>
          <a:off x="34517" y="35683"/>
          <a:ext cx="813041" cy="81304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AF5AF-D7D6-4D23-8B82-14B5BF53573C}">
      <dsp:nvSpPr>
        <dsp:cNvPr id="0" name=""/>
        <dsp:cNvSpPr/>
      </dsp:nvSpPr>
      <dsp:spPr>
        <a:xfrm rot="16200000">
          <a:off x="2119275" y="1446803"/>
          <a:ext cx="2155545" cy="40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8529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/>
        </a:p>
      </dsp:txBody>
      <dsp:txXfrm>
        <a:off x="2119275" y="1446803"/>
        <a:ext cx="2155545" cy="406520"/>
      </dsp:txXfrm>
    </dsp:sp>
    <dsp:sp modelId="{E619026F-192E-4612-B4B6-DD746995837D}">
      <dsp:nvSpPr>
        <dsp:cNvPr id="0" name=""/>
        <dsp:cNvSpPr/>
      </dsp:nvSpPr>
      <dsp:spPr>
        <a:xfrm>
          <a:off x="3400308" y="572290"/>
          <a:ext cx="2024904" cy="2155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58529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favorire lo sviluppo di </a:t>
          </a:r>
          <a:r>
            <a:rPr lang="it-IT" sz="1600" b="1" kern="1200" dirty="0" smtClean="0"/>
            <a:t>processi di apprendimento </a:t>
          </a:r>
          <a:r>
            <a:rPr lang="it-IT" sz="1600" kern="1200" dirty="0" smtClean="0"/>
            <a:t>fortemente </a:t>
          </a:r>
          <a:r>
            <a:rPr lang="it-IT" sz="1600" b="1" kern="1200" dirty="0" smtClean="0"/>
            <a:t>partecipati e attivi</a:t>
          </a:r>
          <a:r>
            <a:rPr lang="it-IT" sz="1600" kern="1200" dirty="0" smtClean="0"/>
            <a:t>.</a:t>
          </a:r>
          <a:endParaRPr lang="it-IT" sz="1600" kern="1200" dirty="0"/>
        </a:p>
      </dsp:txBody>
      <dsp:txXfrm>
        <a:off x="3400308" y="572290"/>
        <a:ext cx="2024904" cy="2155545"/>
      </dsp:txXfrm>
    </dsp:sp>
    <dsp:sp modelId="{1C4E4A4A-829A-479E-BF64-8ADFEB84A0EA}">
      <dsp:nvSpPr>
        <dsp:cNvPr id="0" name=""/>
        <dsp:cNvSpPr/>
      </dsp:nvSpPr>
      <dsp:spPr>
        <a:xfrm>
          <a:off x="2993787" y="35683"/>
          <a:ext cx="813041" cy="81304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F6379-0D92-4627-B56B-9C6C286E2C48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55421-48A6-4229-A51F-E1C8E00984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77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55421-48A6-4229-A51F-E1C8E009841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55421-48A6-4229-A51F-E1C8E009841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44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534A-97E5-4D1E-B3D4-E10B58C8F9DA}" type="datetime1">
              <a:rPr lang="it-IT" smtClean="0"/>
              <a:t>26/03/2018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2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2E2A-D68E-44AB-A6FB-2BEECA72A096}" type="datetime1">
              <a:rPr lang="it-IT" smtClean="0"/>
              <a:t>26/03/2018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80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3B05-F067-4AA0-A8AD-FFAFDBF3DBEB}" type="datetime1">
              <a:rPr lang="it-IT" smtClean="0"/>
              <a:t>26/03/2018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43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3633-0823-47CB-874D-145D4CF2E977}" type="datetime1">
              <a:rPr lang="it-IT" smtClean="0"/>
              <a:t>26/03/2018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07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FC70-52D0-4E8C-91A1-121AB8BB17B8}" type="datetime1">
              <a:rPr lang="it-IT" smtClean="0"/>
              <a:t>26/03/2018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57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4CBC-384C-4898-AD77-2F50304934C3}" type="datetime1">
              <a:rPr lang="it-IT" smtClean="0"/>
              <a:t>26/03/2018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82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09FD-4F50-4238-BF23-282812581599}" type="datetime1">
              <a:rPr lang="it-IT" smtClean="0"/>
              <a:t>26/03/2018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09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A0F-B4E3-4888-ADE4-90CC043D13DC}" type="datetime1">
              <a:rPr lang="it-IT" smtClean="0"/>
              <a:t>26/03/2018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33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75A0-78C4-4697-A924-DF7459CA6DE3}" type="datetime1">
              <a:rPr lang="it-IT" smtClean="0"/>
              <a:t>26/03/2018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51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1DB9-A9F1-4031-9393-206F8E8798CA}" type="datetime1">
              <a:rPr lang="it-IT" smtClean="0"/>
              <a:t>26/03/2018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13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7E00-5A5B-49ED-BDB9-6F6CEBA453F8}" type="datetime1">
              <a:rPr lang="it-IT" smtClean="0"/>
              <a:t>26/03/2018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49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C710-605A-4E0C-9F52-F9D17312087F}" type="datetime1">
              <a:rPr lang="it-IT" smtClean="0"/>
              <a:t>26/03/2018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15CDC-5BEB-4C0F-B34F-03D5EBC3C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40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503054"/>
            <a:ext cx="7772400" cy="138494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FF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  <a:t>Formazione docenti neoassunti</a:t>
            </a:r>
            <a:b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4400" b="1" dirty="0" err="1" smtClean="0">
                <a:solidFill>
                  <a:schemeClr val="accent5">
                    <a:lumMod val="75000"/>
                  </a:schemeClr>
                </a:solidFill>
              </a:rPr>
              <a:t>a.s.</a:t>
            </a:r>
            <a: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  <a:t> 2017/2018</a:t>
            </a:r>
            <a:b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sz="4900" b="1" dirty="0">
                <a:solidFill>
                  <a:srgbClr val="002060"/>
                </a:solidFill>
              </a:rPr>
              <a:t>THE </a:t>
            </a:r>
            <a:r>
              <a:rPr lang="it-IT" sz="4900" b="1" dirty="0" smtClean="0">
                <a:solidFill>
                  <a:srgbClr val="002060"/>
                </a:solidFill>
              </a:rPr>
              <a:t>VISITING</a:t>
            </a:r>
            <a: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it-IT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it-IT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2" y="126376"/>
            <a:ext cx="2150880" cy="1493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8" y="5124354"/>
            <a:ext cx="2202288" cy="1625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620" y="5296008"/>
            <a:ext cx="2241032" cy="1451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" y="126375"/>
            <a:ext cx="1983347" cy="1542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10"/>
          <p:cNvSpPr>
            <a:spLocks noChangeArrowheads="1"/>
          </p:cNvSpPr>
          <p:nvPr/>
        </p:nvSpPr>
        <p:spPr bwMode="auto">
          <a:xfrm>
            <a:off x="3347864" y="5518380"/>
            <a:ext cx="24482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200" dirty="0"/>
              <a:t>a</a:t>
            </a:r>
            <a:r>
              <a:rPr lang="it-IT" altLang="it-IT" sz="1200" dirty="0" smtClean="0"/>
              <a:t> cura di</a:t>
            </a:r>
          </a:p>
          <a:p>
            <a:pPr algn="ctr" eaLnBrk="1" hangingPunct="1"/>
            <a:r>
              <a:rPr lang="it-IT" altLang="it-IT" sz="1200" i="1" dirty="0" smtClean="0"/>
              <a:t>Anna </a:t>
            </a:r>
            <a:r>
              <a:rPr lang="it-IT" altLang="it-IT" sz="1200" i="1" dirty="0"/>
              <a:t>Maria Di Nocera</a:t>
            </a:r>
          </a:p>
          <a:p>
            <a:pPr algn="ctr" eaLnBrk="1" hangingPunct="1"/>
            <a:r>
              <a:rPr lang="it-IT" altLang="it-IT" sz="1200" dirty="0"/>
              <a:t>Dirigente </a:t>
            </a:r>
            <a:r>
              <a:rPr lang="it-IT" altLang="it-IT" sz="1200" dirty="0" smtClean="0"/>
              <a:t>Scolastico</a:t>
            </a:r>
          </a:p>
          <a:p>
            <a:pPr algn="ctr" eaLnBrk="1" hangingPunct="1"/>
            <a:endParaRPr lang="it-IT" altLang="it-IT" sz="1200" dirty="0"/>
          </a:p>
          <a:p>
            <a:pPr algn="ctr" eaLnBrk="1" hangingPunct="1"/>
            <a:endParaRPr lang="it-IT" altLang="it-IT" sz="1200" dirty="0" smtClean="0"/>
          </a:p>
          <a:p>
            <a:pPr algn="ctr" eaLnBrk="1" hangingPunct="1"/>
            <a:r>
              <a:rPr lang="it-IT" altLang="it-IT" sz="1200" dirty="0" smtClean="0"/>
              <a:t>Referente </a:t>
            </a:r>
            <a:r>
              <a:rPr lang="it-IT" altLang="it-IT" sz="1200" dirty="0"/>
              <a:t>regionale </a:t>
            </a:r>
          </a:p>
          <a:p>
            <a:pPr algn="ctr" eaLnBrk="1" hangingPunct="1"/>
            <a:r>
              <a:rPr lang="it-IT" altLang="it-IT" sz="1200" dirty="0"/>
              <a:t>F</a:t>
            </a:r>
            <a:r>
              <a:rPr lang="it-IT" altLang="it-IT" sz="1200" dirty="0" smtClean="0"/>
              <a:t>ormazione </a:t>
            </a:r>
            <a:r>
              <a:rPr lang="it-IT" altLang="it-IT" sz="1200" dirty="0"/>
              <a:t>docenti neoassunti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6171351"/>
            <a:ext cx="10668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8600" y="605157"/>
            <a:ext cx="7476749" cy="91503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Il modello integrato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5939575" cy="2836528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/>
              <a:t> </a:t>
            </a:r>
            <a:r>
              <a:rPr lang="it-IT" sz="2600" dirty="0"/>
              <a:t>Le visite di </a:t>
            </a:r>
            <a:r>
              <a:rPr lang="it-IT" sz="2600" dirty="0" smtClean="0"/>
              <a:t>studio, daranno priorità alla </a:t>
            </a:r>
            <a:r>
              <a:rPr lang="it-IT" sz="2600" b="1" dirty="0" smtClean="0"/>
              <a:t>dimensione curricolare</a:t>
            </a:r>
            <a:r>
              <a:rPr lang="it-IT" sz="2600" dirty="0" smtClean="0"/>
              <a:t> e </a:t>
            </a:r>
            <a:r>
              <a:rPr lang="it-IT" sz="2600" dirty="0"/>
              <a:t>saranno realizzate nel corso di due </a:t>
            </a:r>
            <a:r>
              <a:rPr lang="it-IT" sz="2600" dirty="0" smtClean="0"/>
              <a:t>giornate, ognuna di </a:t>
            </a:r>
            <a:r>
              <a:rPr lang="it-IT" sz="2600" dirty="0"/>
              <a:t>4h 30</a:t>
            </a:r>
            <a:r>
              <a:rPr lang="it-IT" sz="2600" dirty="0" smtClean="0"/>
              <a:t>’, </a:t>
            </a:r>
            <a:r>
              <a:rPr lang="it-IT" sz="2600" dirty="0"/>
              <a:t>in una istituzione scolastica dell’ambito territoriale cui appartiene il polo formativo prescelto per la formazione in presenza. </a:t>
            </a:r>
            <a:r>
              <a:rPr lang="it-IT" sz="2600" b="1" dirty="0"/>
              <a:t>Tali giornate sostituiranno 3 dei 4 laboratori in presenza previsti dal piano. </a:t>
            </a:r>
            <a:endParaRPr lang="it-IT" sz="2600" dirty="0"/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48" y="1690689"/>
            <a:ext cx="18288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6548" y="3116687"/>
            <a:ext cx="1735903" cy="128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189443"/>
            <a:ext cx="1881792" cy="125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2975020" y="4593573"/>
            <a:ext cx="5447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Affinché la visita di studio possa stimolare un atteggiamento di ricerca e miglioramento anche nei colleghi, è</a:t>
            </a:r>
            <a:r>
              <a:rPr lang="it-IT" sz="2400" b="1" dirty="0"/>
              <a:t> prevista la partecipazione dei docenti che hanno realizzato la visita all’ultimo laboratorio in presenza. </a:t>
            </a:r>
            <a:endParaRPr lang="it-IT" sz="24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10</a:t>
            </a:fld>
            <a:endParaRPr lang="it-IT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9" y="764083"/>
            <a:ext cx="819902" cy="6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9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08856"/>
            <a:ext cx="9144000" cy="4351338"/>
          </a:xfrm>
          <a:noFill/>
        </p:spPr>
        <p:txBody>
          <a:bodyPr>
            <a:normAutofit/>
          </a:bodyPr>
          <a:lstStyle/>
          <a:p>
            <a:r>
              <a:rPr lang="it-IT" sz="2200" dirty="0" smtClean="0"/>
              <a:t>I 4 laboratori potranno essere organizzati prioritariamente sulle seguenti aree tematiche:</a:t>
            </a:r>
          </a:p>
          <a:p>
            <a:r>
              <a:rPr lang="it-IT" sz="2200" dirty="0" smtClean="0"/>
              <a:t>1. Nuove risorse digitali e loro impatto sulla didattica;</a:t>
            </a:r>
          </a:p>
          <a:p>
            <a:r>
              <a:rPr lang="it-IT" sz="2200" dirty="0" smtClean="0"/>
              <a:t>2. Bisogni educativi speciali e dinamiche interculturali;</a:t>
            </a:r>
          </a:p>
          <a:p>
            <a:r>
              <a:rPr lang="it-IT" sz="2200" dirty="0" smtClean="0"/>
              <a:t>3. Valutazione didattica e valutazione di sistema;</a:t>
            </a:r>
          </a:p>
          <a:p>
            <a:r>
              <a:rPr lang="it-IT" sz="2200" dirty="0" smtClean="0"/>
              <a:t>4. Sviluppo sostenibile;</a:t>
            </a:r>
          </a:p>
          <a:p>
            <a:r>
              <a:rPr lang="it-IT" sz="2200" dirty="0" smtClean="0">
                <a:solidFill>
                  <a:schemeClr val="bg1">
                    <a:lumMod val="50000"/>
                  </a:schemeClr>
                </a:solidFill>
              </a:rPr>
              <a:t>5. Buone pratiche didattiche (per ordine di scuola).</a:t>
            </a:r>
          </a:p>
          <a:p>
            <a:r>
              <a:rPr lang="it-IT" sz="2200" dirty="0" smtClean="0"/>
              <a:t>La tematica n. 5 potrà essere  sviluppata in forma di piccoli gruppi di lavoro da inserire nel corso di ognuno dei primi quattro laboratori.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3073"/>
            <a:ext cx="7200031" cy="4151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Le aree tematiche dei laboratori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513"/>
            <a:ext cx="9144000" cy="26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57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550" y="765811"/>
            <a:ext cx="7440930" cy="65151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it-IT" dirty="0" smtClean="0"/>
              <a:t>L’itinerario della visita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Nella costruzione dell’itinerario della visita, è necessario definirne le tappe, scandirne i tempi, così da rendere possibile la partecipazione ad una mattinata scolastica, </a:t>
            </a:r>
            <a:r>
              <a:rPr lang="it-IT" b="1" dirty="0" smtClean="0"/>
              <a:t>comprensiva di diversi momenti</a:t>
            </a:r>
            <a:r>
              <a:rPr lang="it-IT" dirty="0" smtClean="0"/>
              <a:t> dedicati alla conoscenza delle attività realizzate nelle classi, nei laboratori, ma anche allo scambio con i docenti, i referenti, i responsabili di progetto, i coordinatori di classe.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175" y="4649272"/>
            <a:ext cx="2332241" cy="2208727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764083"/>
            <a:ext cx="819902" cy="6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180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700" y="674369"/>
            <a:ext cx="7486649" cy="78867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Un nuovo tutor – il </a:t>
            </a:r>
            <a:r>
              <a:rPr lang="it-IT" dirty="0" err="1" smtClean="0"/>
              <a:t>conductor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Con il </a:t>
            </a:r>
            <a:r>
              <a:rPr lang="it-IT" dirty="0" err="1" smtClean="0"/>
              <a:t>visiting</a:t>
            </a:r>
            <a:r>
              <a:rPr lang="it-IT" dirty="0" smtClean="0"/>
              <a:t> si delinea una nuova funzione di tutoraggio.</a:t>
            </a:r>
          </a:p>
          <a:p>
            <a:r>
              <a:rPr lang="it-IT" dirty="0" smtClean="0"/>
              <a:t>Si tratta del docente cui sono affidate le funzioni di guida e di accompagnamento che potremmo definire</a:t>
            </a:r>
          </a:p>
          <a:p>
            <a:pPr marL="0" indent="0">
              <a:buNone/>
            </a:pPr>
            <a:r>
              <a:rPr lang="it-IT" dirty="0" smtClean="0"/>
              <a:t>   </a:t>
            </a:r>
            <a:r>
              <a:rPr lang="it-IT" b="1" dirty="0" err="1" smtClean="0"/>
              <a:t>Conductor</a:t>
            </a:r>
            <a:r>
              <a:rPr lang="it-IT" b="1" dirty="0" smtClean="0"/>
              <a:t>.</a:t>
            </a:r>
          </a:p>
          <a:p>
            <a:pPr marL="0" indent="0" algn="just">
              <a:buNone/>
            </a:pPr>
            <a:r>
              <a:rPr lang="it-IT" dirty="0" smtClean="0"/>
              <a:t>La scuola innovativa accogliente  individuerà il docente/i docenti cui affidare il compito di </a:t>
            </a:r>
            <a:r>
              <a:rPr lang="it-IT" dirty="0" err="1" smtClean="0"/>
              <a:t>conductor</a:t>
            </a:r>
            <a:r>
              <a:rPr lang="it-IT" dirty="0" smtClean="0"/>
              <a:t>, tenendo conto delle pregresse esperienze realizzate in attività di tutoraggio dei </a:t>
            </a:r>
            <a:r>
              <a:rPr lang="it-IT" dirty="0" smtClean="0"/>
              <a:t>docenti,  </a:t>
            </a:r>
            <a:r>
              <a:rPr lang="it-IT" dirty="0" err="1" smtClean="0"/>
              <a:t>peer</a:t>
            </a:r>
            <a:r>
              <a:rPr lang="it-IT" dirty="0" smtClean="0"/>
              <a:t> to </a:t>
            </a:r>
            <a:r>
              <a:rPr lang="it-IT" dirty="0" err="1" smtClean="0"/>
              <a:t>peer</a:t>
            </a:r>
            <a:r>
              <a:rPr lang="it-IT" dirty="0"/>
              <a:t> </a:t>
            </a:r>
            <a:r>
              <a:rPr lang="it-IT" dirty="0" smtClean="0"/>
              <a:t>e</a:t>
            </a:r>
            <a:r>
              <a:rPr lang="it-IT" dirty="0" smtClean="0"/>
              <a:t> </a:t>
            </a:r>
            <a:r>
              <a:rPr lang="it-IT" dirty="0" smtClean="0"/>
              <a:t>tirocinio universitario (laurea in scienze della formazione primaria/TFA).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13</a:t>
            </a:fld>
            <a:endParaRPr lang="it-IT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9" y="741223"/>
            <a:ext cx="819902" cy="6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3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1540" y="787617"/>
            <a:ext cx="7886700" cy="6592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it-IT" dirty="0" smtClean="0"/>
              <a:t>Il Protocollo per il </a:t>
            </a:r>
            <a:r>
              <a:rPr lang="it-IT" dirty="0" err="1" smtClean="0"/>
              <a:t>visiting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434107"/>
            <a:ext cx="7886700" cy="3742856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  Ferma </a:t>
            </a:r>
            <a:r>
              <a:rPr lang="it-IT" dirty="0" smtClean="0"/>
              <a:t>restando l’autonomia di ogni scuola accogliente nel definire gli  ambienti, i momenti , le attività oggetto di visita, risulta necessario definire un Protocollo </a:t>
            </a:r>
            <a:r>
              <a:rPr lang="it-IT" dirty="0" smtClean="0"/>
              <a:t>comune, </a:t>
            </a:r>
            <a:r>
              <a:rPr lang="it-IT" dirty="0" smtClean="0"/>
              <a:t>al fine di condividere gli elementi organizzativi necessari per la maggiore uniformità possibile nella gestione delle azioni a livello regionale.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14</a:t>
            </a:fld>
            <a:endParaRPr lang="it-IT"/>
          </a:p>
        </p:txBody>
      </p:sp>
      <p:pic>
        <p:nvPicPr>
          <p:cNvPr id="5" name="Picture 4" descr="Team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2888" y="582296"/>
            <a:ext cx="1728192" cy="1318521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764083"/>
            <a:ext cx="819902" cy="6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996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CFFFF"/>
            </a:gs>
            <a:gs pos="83000">
              <a:srgbClr val="CCE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528036"/>
            <a:ext cx="7886700" cy="598378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1^  FASE  </a:t>
            </a:r>
            <a:r>
              <a:rPr lang="it-IT" b="1" dirty="0" smtClean="0">
                <a:solidFill>
                  <a:srgbClr val="002060"/>
                </a:solidFill>
              </a:rPr>
              <a:t>preparatoria 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/>
              <a:t>Al termine </a:t>
            </a:r>
            <a:r>
              <a:rPr lang="it-IT" dirty="0" smtClean="0"/>
              <a:t>dell’incontro </a:t>
            </a:r>
            <a:r>
              <a:rPr lang="it-IT" dirty="0"/>
              <a:t>di accoglienza, la scuola polo di ambito territoriale comunicherà i nominativi dei docenti selezionati, secondo i criteri definiti nel Piano regionale, che </a:t>
            </a:r>
            <a:r>
              <a:rPr lang="it-IT" dirty="0" smtClean="0"/>
              <a:t>realizzeranno la visita alle scuole innovative.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I docenti saranno informati sulla sede dell’ambito territoriale in cui realizzeranno </a:t>
            </a:r>
            <a:r>
              <a:rPr lang="it-IT" dirty="0" smtClean="0"/>
              <a:t>l’esperienza formativa.</a:t>
            </a:r>
          </a:p>
          <a:p>
            <a:r>
              <a:rPr lang="it-IT" b="1" dirty="0">
                <a:solidFill>
                  <a:srgbClr val="002060"/>
                </a:solidFill>
              </a:rPr>
              <a:t>2</a:t>
            </a:r>
            <a:r>
              <a:rPr lang="it-IT" b="1" dirty="0" smtClean="0">
                <a:solidFill>
                  <a:srgbClr val="002060"/>
                </a:solidFill>
              </a:rPr>
              <a:t>^ FASE  accoglienza (</a:t>
            </a:r>
            <a:r>
              <a:rPr lang="it-IT" b="1" dirty="0">
                <a:solidFill>
                  <a:srgbClr val="002060"/>
                </a:solidFill>
              </a:rPr>
              <a:t>h</a:t>
            </a:r>
            <a:r>
              <a:rPr lang="it-IT" b="1" dirty="0" smtClean="0">
                <a:solidFill>
                  <a:srgbClr val="002060"/>
                </a:solidFill>
              </a:rPr>
              <a:t> 1:00)</a:t>
            </a:r>
          </a:p>
          <a:p>
            <a:pPr marL="0" indent="0">
              <a:buNone/>
            </a:pPr>
            <a:r>
              <a:rPr lang="it-IT" dirty="0"/>
              <a:t>I docenti neoassunti, convocati in gruppi di </a:t>
            </a:r>
            <a:r>
              <a:rPr lang="it-IT" dirty="0" err="1"/>
              <a:t>max</a:t>
            </a:r>
            <a:r>
              <a:rPr lang="it-IT" dirty="0"/>
              <a:t>  8 dalla scuola innovativa  dell’ambito territoriale, incontreranno il docente </a:t>
            </a:r>
            <a:r>
              <a:rPr lang="it-IT" dirty="0" err="1"/>
              <a:t>conductor</a:t>
            </a:r>
            <a:r>
              <a:rPr lang="it-IT" dirty="0"/>
              <a:t> che illustrerà gli elementi fondamentali dal punto di vista didattico e metodologico oggetto dell’esperienza sul campo (si suggerisce di consegnare documenti didattici di </a:t>
            </a:r>
            <a:r>
              <a:rPr lang="it-IT" dirty="0" smtClean="0"/>
              <a:t>supporto)</a:t>
            </a:r>
          </a:p>
          <a:p>
            <a:r>
              <a:rPr lang="it-IT" b="1" dirty="0">
                <a:solidFill>
                  <a:srgbClr val="002060"/>
                </a:solidFill>
              </a:rPr>
              <a:t>3</a:t>
            </a:r>
            <a:r>
              <a:rPr lang="it-IT" b="1" dirty="0" smtClean="0">
                <a:solidFill>
                  <a:srgbClr val="002060"/>
                </a:solidFill>
              </a:rPr>
              <a:t>^ FASE percorso osservativo itinerante ( h </a:t>
            </a:r>
            <a:r>
              <a:rPr lang="it-IT" b="1" dirty="0" smtClean="0">
                <a:solidFill>
                  <a:srgbClr val="002060"/>
                </a:solidFill>
              </a:rPr>
              <a:t>2:30 </a:t>
            </a:r>
            <a:r>
              <a:rPr lang="it-IT" b="1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it-IT" dirty="0" smtClean="0"/>
              <a:t>I docenti neoassunti saranno guidati a osservare gli ambienti della scuola ma anche  </a:t>
            </a:r>
            <a:r>
              <a:rPr lang="it-IT" dirty="0"/>
              <a:t>le attività </a:t>
            </a:r>
            <a:r>
              <a:rPr lang="it-IT" dirty="0" smtClean="0"/>
              <a:t>, le azioni, le dinamiche relazionali che si realizzano nelle classi, nei  laboratori in cui si adottano metodologie </a:t>
            </a:r>
            <a:r>
              <a:rPr lang="it-IT" dirty="0"/>
              <a:t>innovative. </a:t>
            </a:r>
            <a:endParaRPr lang="it-IT" dirty="0" smtClean="0"/>
          </a:p>
          <a:p>
            <a:r>
              <a:rPr lang="it-IT" b="1" dirty="0" smtClean="0">
                <a:solidFill>
                  <a:srgbClr val="002060"/>
                </a:solidFill>
              </a:rPr>
              <a:t>4^ FASE focus e rielaborazione ( h </a:t>
            </a:r>
            <a:r>
              <a:rPr lang="it-IT" b="1" dirty="0" smtClean="0">
                <a:solidFill>
                  <a:srgbClr val="002060"/>
                </a:solidFill>
              </a:rPr>
              <a:t>1:00</a:t>
            </a:r>
            <a:r>
              <a:rPr lang="it-IT" b="1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it-IT" dirty="0" smtClean="0"/>
              <a:t>È </a:t>
            </a:r>
            <a:r>
              <a:rPr lang="it-IT" dirty="0"/>
              <a:t>opportuno che i docenti visitatori possano </a:t>
            </a:r>
            <a:r>
              <a:rPr lang="it-IT" dirty="0" smtClean="0"/>
              <a:t>disporre di un  ambiente e di un momento conclusivo in cui realizzare la riflessione partecipata su quanto osservato ed avviare la stesura del report che sarà poi inserito nel portfolio e partecipato ai colleghi neoassunti nel corso dell’ultimo laboratorio in presenza.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84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700" y="764084"/>
            <a:ext cx="7486649" cy="63770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it-IT" dirty="0" smtClean="0"/>
              <a:t>L’autorizzazione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369713"/>
            <a:ext cx="7886700" cy="3807250"/>
          </a:xfrm>
        </p:spPr>
        <p:txBody>
          <a:bodyPr>
            <a:normAutofit/>
          </a:bodyPr>
          <a:lstStyle/>
          <a:p>
            <a:r>
              <a:rPr lang="it-IT" dirty="0" smtClean="0"/>
              <a:t> Il </a:t>
            </a:r>
            <a:r>
              <a:rPr lang="it-IT" dirty="0"/>
              <a:t>D</a:t>
            </a:r>
            <a:r>
              <a:rPr lang="it-IT" dirty="0" smtClean="0"/>
              <a:t>irigente </a:t>
            </a:r>
            <a:r>
              <a:rPr lang="it-IT" dirty="0"/>
              <a:t>scolastico del docente neoassunto </a:t>
            </a:r>
            <a:r>
              <a:rPr lang="it-IT" dirty="0" smtClean="0"/>
              <a:t>rilascerà una </a:t>
            </a:r>
            <a:r>
              <a:rPr lang="it-IT" b="1" dirty="0"/>
              <a:t>specifica autorizzazione </a:t>
            </a:r>
            <a:r>
              <a:rPr lang="it-IT" dirty="0"/>
              <a:t>all’uscita </a:t>
            </a:r>
            <a:r>
              <a:rPr lang="it-IT" dirty="0" smtClean="0"/>
              <a:t>(una </a:t>
            </a:r>
            <a:r>
              <a:rPr lang="it-IT" dirty="0"/>
              <a:t>validazione della richiesta), </a:t>
            </a:r>
            <a:r>
              <a:rPr lang="it-IT" dirty="0" smtClean="0"/>
              <a:t>anche per </a:t>
            </a:r>
            <a:r>
              <a:rPr lang="it-IT" dirty="0"/>
              <a:t>verificare la coerenza tra il piano delle visite e il patto </a:t>
            </a:r>
            <a:r>
              <a:rPr lang="it-IT" dirty="0" smtClean="0"/>
              <a:t>per lo sviluppo formativo che </a:t>
            </a:r>
            <a:r>
              <a:rPr lang="it-IT" dirty="0"/>
              <a:t>il docente neoassunto </a:t>
            </a:r>
            <a:r>
              <a:rPr lang="it-IT" dirty="0" smtClean="0"/>
              <a:t>ha opportunamente sottoscritto.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16</a:t>
            </a:fld>
            <a:endParaRPr lang="it-IT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9" y="764083"/>
            <a:ext cx="819902" cy="6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049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CFFFF"/>
            </a:gs>
            <a:gs pos="83000">
              <a:srgbClr val="CCE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349108"/>
            <a:ext cx="788670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 Una delle novità previste dal Piano di formazione dei docenti neoassunti </a:t>
            </a:r>
            <a:r>
              <a:rPr lang="it-IT" dirty="0" err="1" smtClean="0"/>
              <a:t>a.s.</a:t>
            </a:r>
            <a:r>
              <a:rPr lang="it-IT" dirty="0" smtClean="0"/>
              <a:t> 2017-18 è il </a:t>
            </a:r>
            <a:r>
              <a:rPr lang="it-IT" b="1" dirty="0" err="1"/>
              <a:t>visiting</a:t>
            </a:r>
            <a:r>
              <a:rPr lang="it-IT" dirty="0"/>
              <a:t>, cioè la possibilità di </a:t>
            </a:r>
            <a:r>
              <a:rPr lang="it-IT" b="1" dirty="0"/>
              <a:t>sostituire fino a 12 ore </a:t>
            </a:r>
            <a:r>
              <a:rPr lang="it-IT" dirty="0"/>
              <a:t>di attività </a:t>
            </a:r>
            <a:r>
              <a:rPr lang="it-IT" dirty="0" smtClean="0"/>
              <a:t>in </a:t>
            </a:r>
            <a:r>
              <a:rPr lang="it-IT" dirty="0" smtClean="0"/>
              <a:t>presenza </a:t>
            </a:r>
            <a:r>
              <a:rPr lang="it-IT" dirty="0"/>
              <a:t>con la visita a </a:t>
            </a:r>
            <a:r>
              <a:rPr lang="it-IT" dirty="0" smtClean="0"/>
              <a:t>istituzioni scolastiche </a:t>
            </a:r>
            <a:r>
              <a:rPr lang="it-IT" dirty="0"/>
              <a:t>che offrono </a:t>
            </a:r>
            <a:r>
              <a:rPr lang="it-IT" dirty="0" smtClean="0"/>
              <a:t>esempi </a:t>
            </a:r>
            <a:r>
              <a:rPr lang="it-IT" dirty="0"/>
              <a:t>di buone pratiche. </a:t>
            </a:r>
            <a:endParaRPr lang="it-IT" dirty="0" smtClean="0"/>
          </a:p>
          <a:p>
            <a:pPr algn="just"/>
            <a:r>
              <a:rPr lang="it-IT" dirty="0" smtClean="0"/>
              <a:t>La possibilità è </a:t>
            </a:r>
            <a:r>
              <a:rPr lang="it-IT" dirty="0"/>
              <a:t>riservata ad un numero limitato di docenti (2.000 in tutta Italia, con contingenti regionali in proporzione), stante il carattere sperimentale, di messa alla prova della nuova proposta.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2</a:t>
            </a:fld>
            <a:endParaRPr lang="it-IT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126375"/>
            <a:ext cx="819902" cy="6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344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CFFFF"/>
            </a:gs>
            <a:gs pos="83000">
              <a:srgbClr val="CCE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Finalità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448434"/>
            <a:ext cx="7886700" cy="49523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 Con il </a:t>
            </a:r>
            <a:r>
              <a:rPr lang="it-IT" dirty="0" err="1" smtClean="0"/>
              <a:t>visiting</a:t>
            </a:r>
            <a:r>
              <a:rPr lang="it-IT" dirty="0" smtClean="0"/>
              <a:t> ci si propone di  offrire ai docenti neoassunti </a:t>
            </a:r>
            <a:r>
              <a:rPr lang="it-IT" dirty="0" smtClean="0"/>
              <a:t>l’opportunità di </a:t>
            </a:r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La </a:t>
            </a:r>
            <a:r>
              <a:rPr lang="it-IT" dirty="0"/>
              <a:t>documentazione di buone pratiche </a:t>
            </a:r>
            <a:r>
              <a:rPr lang="it-IT" dirty="0" smtClean="0"/>
              <a:t>può </a:t>
            </a:r>
            <a:r>
              <a:rPr lang="it-IT" dirty="0"/>
              <a:t>fornire stimoli utili a migliorare e armonizzare la qualità dell’insegnamento e dell’organizzazione </a:t>
            </a:r>
            <a:r>
              <a:rPr lang="it-IT" dirty="0" smtClean="0"/>
              <a:t>scolastica.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3</a:t>
            </a:fld>
            <a:endParaRPr lang="it-IT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126375"/>
            <a:ext cx="819902" cy="6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60307871"/>
              </p:ext>
            </p:extLst>
          </p:nvPr>
        </p:nvGraphicFramePr>
        <p:xfrm>
          <a:off x="1626870" y="2299970"/>
          <a:ext cx="5459730" cy="276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976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CCFFFF"/>
            </a:gs>
            <a:gs pos="83000">
              <a:srgbClr val="CCE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502286"/>
            <a:ext cx="7886700" cy="1325563"/>
          </a:xfrm>
        </p:spPr>
        <p:txBody>
          <a:bodyPr/>
          <a:lstStyle/>
          <a:p>
            <a:r>
              <a:rPr lang="it-IT" dirty="0" smtClean="0"/>
              <a:t>Il clima collaborativo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276386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dirty="0" err="1" smtClean="0"/>
              <a:t>visiting</a:t>
            </a:r>
            <a:r>
              <a:rPr lang="it-IT" dirty="0" smtClean="0"/>
              <a:t>, così come il </a:t>
            </a:r>
            <a:r>
              <a:rPr lang="it-IT" dirty="0" err="1" smtClean="0"/>
              <a:t>peer</a:t>
            </a:r>
            <a:r>
              <a:rPr lang="it-IT" dirty="0" smtClean="0"/>
              <a:t> to </a:t>
            </a:r>
            <a:r>
              <a:rPr lang="it-IT" dirty="0" err="1" smtClean="0"/>
              <a:t>peer</a:t>
            </a:r>
            <a:r>
              <a:rPr lang="it-IT" dirty="0" smtClean="0"/>
              <a:t> e le diverse esperienze collaborative realizzate nel corso della formazione in presenza, deve poter essere attuato in un </a:t>
            </a:r>
            <a:r>
              <a:rPr lang="it-IT" b="1" dirty="0" smtClean="0"/>
              <a:t>clima di collaborazione e di scambio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Ne deriva che un ruolo fondamentale è svolto dal personale «</a:t>
            </a:r>
            <a:r>
              <a:rPr lang="it-IT" u="sng" dirty="0" smtClean="0"/>
              <a:t>accogliente</a:t>
            </a:r>
            <a:r>
              <a:rPr lang="it-IT" dirty="0" smtClean="0"/>
              <a:t>», cui compete la guida e la capacità di rendere conoscibile la realtà scolastica ai docenti «ospiti».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50" y="365126"/>
            <a:ext cx="2676899" cy="17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4</a:t>
            </a:fld>
            <a:endParaRPr lang="it-IT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126375"/>
            <a:ext cx="819902" cy="6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6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1560" y="319407"/>
            <a:ext cx="7886700" cy="92646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visiting</a:t>
            </a:r>
            <a:r>
              <a:rPr lang="it-IT" dirty="0" smtClean="0"/>
              <a:t> in Campania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Il Piano attuativo regionale, prevede l’individuazione dei docenti neoassunti partecipanti tra coloro che </a:t>
            </a:r>
            <a:r>
              <a:rPr lang="it-IT" dirty="0" smtClean="0"/>
              <a:t>hanno espresso </a:t>
            </a:r>
            <a:r>
              <a:rPr lang="it-IT" dirty="0" smtClean="0"/>
              <a:t>la volontà di prendere parte all’esperienza formativa, dando la </a:t>
            </a:r>
            <a:r>
              <a:rPr lang="it-IT" dirty="0"/>
              <a:t>priorità </a:t>
            </a:r>
            <a:r>
              <a:rPr lang="it-IT" dirty="0" smtClean="0"/>
              <a:t>a chi ha </a:t>
            </a:r>
            <a:r>
              <a:rPr lang="it-IT" dirty="0" smtClean="0"/>
              <a:t>maturato </a:t>
            </a:r>
            <a:r>
              <a:rPr lang="it-IT" b="1" dirty="0" smtClean="0"/>
              <a:t>minore </a:t>
            </a:r>
            <a:r>
              <a:rPr lang="it-IT" b="1" dirty="0"/>
              <a:t>esperienza nell’insegnamento riferita al servizio </a:t>
            </a:r>
            <a:r>
              <a:rPr lang="it-IT" b="1" dirty="0" err="1" smtClean="0"/>
              <a:t>pre</a:t>
            </a:r>
            <a:r>
              <a:rPr lang="it-IT" b="1" dirty="0" smtClean="0"/>
              <a:t>-ruolo </a:t>
            </a:r>
            <a:r>
              <a:rPr lang="it-IT" b="1" dirty="0"/>
              <a:t>espletato.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Sono individuati pertanto:</a:t>
            </a:r>
          </a:p>
          <a:p>
            <a:r>
              <a:rPr lang="it-IT" dirty="0" smtClean="0"/>
              <a:t>73 docenti con 0 anni di servizio </a:t>
            </a:r>
            <a:r>
              <a:rPr lang="it-IT" dirty="0" err="1" smtClean="0"/>
              <a:t>pre</a:t>
            </a:r>
            <a:r>
              <a:rPr lang="it-IT" dirty="0" smtClean="0"/>
              <a:t>-ruolo;</a:t>
            </a:r>
          </a:p>
          <a:p>
            <a:r>
              <a:rPr lang="it-IT" dirty="0" smtClean="0"/>
              <a:t>77 docenti con 1 anno di servizio </a:t>
            </a:r>
            <a:r>
              <a:rPr lang="it-IT" dirty="0" err="1" smtClean="0"/>
              <a:t>pre</a:t>
            </a:r>
            <a:r>
              <a:rPr lang="it-IT" dirty="0" smtClean="0"/>
              <a:t> – ruolo;</a:t>
            </a:r>
          </a:p>
          <a:p>
            <a:r>
              <a:rPr lang="it-IT" dirty="0" smtClean="0"/>
              <a:t>117 docenti con 2 anni di servizio </a:t>
            </a:r>
            <a:r>
              <a:rPr lang="it-IT" dirty="0" err="1" smtClean="0"/>
              <a:t>pre</a:t>
            </a:r>
            <a:r>
              <a:rPr lang="it-IT" dirty="0" smtClean="0"/>
              <a:t> – ruolo.</a:t>
            </a:r>
          </a:p>
          <a:p>
            <a:pPr marL="0" indent="0">
              <a:buNone/>
            </a:pPr>
            <a:r>
              <a:rPr lang="it-IT" dirty="0" smtClean="0"/>
              <a:t>(Complessivamente 267 docenti a fronte di </a:t>
            </a:r>
            <a:r>
              <a:rPr lang="it-IT" b="1" dirty="0" smtClean="0">
                <a:solidFill>
                  <a:srgbClr val="FF0000"/>
                </a:solidFill>
              </a:rPr>
              <a:t>1.101 </a:t>
            </a:r>
            <a:r>
              <a:rPr lang="it-IT" dirty="0" smtClean="0"/>
              <a:t>richiedenti).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5</a:t>
            </a:fld>
            <a:endParaRPr lang="it-IT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445229"/>
            <a:ext cx="819902" cy="6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4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3110" y="365127"/>
            <a:ext cx="6492240" cy="89217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Il catalogo regionale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I docenti individuati realizzeranno la visita nell’ambito prescelto (presso il polo formativo o la scuola polo neoassunti 2016/2017). </a:t>
            </a:r>
          </a:p>
          <a:p>
            <a:r>
              <a:rPr lang="it-IT" dirty="0" smtClean="0"/>
              <a:t> A seguito di ricognizione delle esperienze progettuali dei poli, si verrà a comporre un </a:t>
            </a:r>
            <a:r>
              <a:rPr lang="it-IT" b="1" dirty="0" smtClean="0"/>
              <a:t>catalogo regionale delle visite </a:t>
            </a:r>
            <a:r>
              <a:rPr lang="it-IT" dirty="0" smtClean="0"/>
              <a:t>nell’ambito dei </a:t>
            </a:r>
            <a:r>
              <a:rPr lang="it-IT" dirty="0"/>
              <a:t>campi </a:t>
            </a:r>
            <a:r>
              <a:rPr lang="it-IT" dirty="0" smtClean="0"/>
              <a:t>di innovazione, delimitati </a:t>
            </a:r>
            <a:r>
              <a:rPr lang="it-IT" dirty="0"/>
              <a:t>e ricondotti alle priorità tipiche dell’anno di </a:t>
            </a:r>
            <a:r>
              <a:rPr lang="it-IT" dirty="0" smtClean="0"/>
              <a:t>formazione.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6</a:t>
            </a:fld>
            <a:endParaRPr lang="it-IT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309255"/>
            <a:ext cx="819902" cy="6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232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5850" y="365127"/>
            <a:ext cx="7429500" cy="104076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Il modello formativo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it-IT" dirty="0" smtClean="0"/>
              <a:t>Il </a:t>
            </a: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modello </a:t>
            </a:r>
            <a:r>
              <a:rPr lang="it-IT" alt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formativo adottato </a:t>
            </a: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le visite di </a:t>
            </a:r>
            <a:r>
              <a:rPr lang="it-IT" alt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studio in Campania </a:t>
            </a: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di tipo </a:t>
            </a:r>
            <a:r>
              <a:rPr lang="it-IT" alt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integrato, </a:t>
            </a: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quanto prevede momenti di condivisione e diffusione </a:t>
            </a:r>
            <a:r>
              <a:rPr lang="it-IT" alt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dell’esperienza, </a:t>
            </a: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realizzata nelle scuole </a:t>
            </a:r>
            <a:r>
              <a:rPr lang="it-IT" alt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innovative, </a:t>
            </a:r>
            <a:r>
              <a:rPr lang="it-IT" alt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all’interno dei laboratori in presenza (2 visite + 1 laboratorio</a:t>
            </a:r>
            <a:r>
              <a:rPr lang="it-IT" alt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it-IT" altLang="it-IT" sz="1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endParaRPr lang="it-IT" altLang="it-IT" sz="3600" dirty="0">
              <a:latin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42" y="4364999"/>
            <a:ext cx="5972358" cy="1185795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7</a:t>
            </a:fld>
            <a:endParaRPr lang="it-IT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486242"/>
            <a:ext cx="819902" cy="6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79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1560" y="365127"/>
            <a:ext cx="7566659" cy="91503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it-IT" dirty="0" smtClean="0"/>
              <a:t>   Le </a:t>
            </a:r>
            <a:r>
              <a:rPr lang="it-IT" dirty="0" smtClean="0"/>
              <a:t>Scuole innovative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it-IT" dirty="0" smtClean="0"/>
              <a:t> Tenendo </a:t>
            </a:r>
            <a:r>
              <a:rPr lang="it-IT" dirty="0"/>
              <a:t>conto che per tale attività non sono previsti oneri per l’Amministrazione e considerando la necessità di supportare il docente nella visita di studio con personale esperto nella formazione dei docenti, in particolare dei neoassunti, il Piano regionale prevede il coinvolgimento </a:t>
            </a:r>
            <a:r>
              <a:rPr lang="it-IT" dirty="0" smtClean="0"/>
              <a:t>dei </a:t>
            </a:r>
            <a:r>
              <a:rPr lang="it-IT" dirty="0"/>
              <a:t>Poli formativi </a:t>
            </a:r>
            <a:r>
              <a:rPr lang="it-IT" dirty="0" smtClean="0"/>
              <a:t>di ambito territoriale e </a:t>
            </a:r>
            <a:r>
              <a:rPr lang="it-IT" dirty="0"/>
              <a:t>delle Scuole polo per la formazione operanti nel corso dell’anno scolastico </a:t>
            </a:r>
            <a:r>
              <a:rPr lang="it-IT" dirty="0" smtClean="0"/>
              <a:t>2016/2017 che abbiano in corso esperienze didattiche innovative.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8</a:t>
            </a:fld>
            <a:endParaRPr lang="it-IT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8" y="445229"/>
            <a:ext cx="819902" cy="6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2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8690" y="365126"/>
            <a:ext cx="7566659" cy="103666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CCFFFF"/>
              </a:gs>
              <a:gs pos="83000">
                <a:srgbClr val="CCEC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it-IT" dirty="0" smtClean="0"/>
              <a:t>Rilevazione dei progetti innovativi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L’Ufficio III procederà preliminarmente a rilevare i dati delle predette istituzioni scolastiche relativi ai progetti innovativi realizzati nelle quattro aree tematiche prescelte per i laboratori </a:t>
            </a:r>
            <a:r>
              <a:rPr lang="it-IT" dirty="0" smtClean="0"/>
              <a:t>formativi:</a:t>
            </a:r>
          </a:p>
          <a:p>
            <a:r>
              <a:rPr lang="it-IT" dirty="0" smtClean="0"/>
              <a:t> </a:t>
            </a:r>
            <a:r>
              <a:rPr lang="it-IT" sz="2400" b="1" i="1" dirty="0" smtClean="0">
                <a:solidFill>
                  <a:srgbClr val="002060"/>
                </a:solidFill>
              </a:rPr>
              <a:t>Nuove risorse digitali </a:t>
            </a:r>
            <a:r>
              <a:rPr lang="it-IT" sz="2400" dirty="0" smtClean="0"/>
              <a:t>(</a:t>
            </a:r>
            <a:r>
              <a:rPr lang="it-IT" sz="2400" dirty="0" err="1" smtClean="0"/>
              <a:t>es.:SCUOLE</a:t>
            </a:r>
            <a:r>
              <a:rPr lang="it-IT" sz="2400" dirty="0" smtClean="0"/>
              <a:t> </a:t>
            </a:r>
            <a:r>
              <a:rPr lang="it-IT" sz="2400" dirty="0"/>
              <a:t>POLO </a:t>
            </a:r>
            <a:r>
              <a:rPr lang="it-IT" sz="2400" dirty="0" smtClean="0"/>
              <a:t>PNSD</a:t>
            </a:r>
            <a:r>
              <a:rPr lang="it-IT" sz="2400" dirty="0"/>
              <a:t>)</a:t>
            </a:r>
            <a:endParaRPr lang="it-IT" sz="2400" dirty="0" smtClean="0"/>
          </a:p>
          <a:p>
            <a:r>
              <a:rPr lang="it-IT" dirty="0" smtClean="0"/>
              <a:t> </a:t>
            </a:r>
            <a:r>
              <a:rPr lang="it-IT" sz="2400" b="1" i="1" dirty="0" smtClean="0">
                <a:solidFill>
                  <a:srgbClr val="002060"/>
                </a:solidFill>
              </a:rPr>
              <a:t>Bisogni educativi speciali </a:t>
            </a:r>
            <a:r>
              <a:rPr lang="it-IT" sz="2400" dirty="0" smtClean="0"/>
              <a:t>(</a:t>
            </a:r>
            <a:r>
              <a:rPr lang="it-IT" sz="2400" dirty="0" err="1" smtClean="0"/>
              <a:t>es.:CTI</a:t>
            </a:r>
            <a:r>
              <a:rPr lang="it-IT" sz="2400" dirty="0" smtClean="0"/>
              <a:t>)</a:t>
            </a:r>
            <a:endParaRPr lang="it-IT" sz="2400" dirty="0"/>
          </a:p>
          <a:p>
            <a:r>
              <a:rPr lang="it-IT" dirty="0" smtClean="0"/>
              <a:t> </a:t>
            </a:r>
            <a:r>
              <a:rPr lang="it-IT" sz="2400" b="1" i="1" dirty="0" smtClean="0">
                <a:solidFill>
                  <a:srgbClr val="002060"/>
                </a:solidFill>
              </a:rPr>
              <a:t>Valutazione</a:t>
            </a:r>
            <a:r>
              <a:rPr lang="it-IT" dirty="0" smtClean="0"/>
              <a:t> </a:t>
            </a:r>
            <a:r>
              <a:rPr lang="it-IT" sz="2400" dirty="0" smtClean="0"/>
              <a:t>(Es: SCUOLE POLO PER LA VALUTAZIONE)</a:t>
            </a:r>
          </a:p>
          <a:p>
            <a:r>
              <a:rPr lang="it-IT" dirty="0" smtClean="0"/>
              <a:t> </a:t>
            </a:r>
            <a:r>
              <a:rPr lang="it-IT" sz="2400" b="1" i="1" dirty="0" smtClean="0">
                <a:solidFill>
                  <a:srgbClr val="002060"/>
                </a:solidFill>
              </a:rPr>
              <a:t>Sviluppo sostenibile </a:t>
            </a:r>
            <a:r>
              <a:rPr lang="it-IT" sz="2400" dirty="0" smtClean="0"/>
              <a:t>(progetti curricolari/ extracurricolari)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15CDC-5BEB-4C0F-B34F-03D5EBC3C77D}" type="slidenum">
              <a:rPr lang="it-IT" smtClean="0"/>
              <a:t>9</a:t>
            </a:fld>
            <a:endParaRPr lang="it-IT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661213"/>
            <a:ext cx="819902" cy="63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718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239</TotalTime>
  <Words>1219</Words>
  <Application>Microsoft Office PowerPoint</Application>
  <PresentationFormat>Presentazione su schermo (4:3)</PresentationFormat>
  <Paragraphs>95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 Formazione docenti neoassunti a.s. 2017/2018  THE VISITING </vt:lpstr>
      <vt:lpstr>Presentazione standard di PowerPoint</vt:lpstr>
      <vt:lpstr>   Finalità </vt:lpstr>
      <vt:lpstr>Il clima collaborativo</vt:lpstr>
      <vt:lpstr>Il visiting in Campania</vt:lpstr>
      <vt:lpstr>Il catalogo regionale</vt:lpstr>
      <vt:lpstr>Il modello formativo</vt:lpstr>
      <vt:lpstr>   Le Scuole innovative</vt:lpstr>
      <vt:lpstr>Rilevazione dei progetti innovativi</vt:lpstr>
      <vt:lpstr>Il modello integrato</vt:lpstr>
      <vt:lpstr>Presentazione standard di PowerPoint</vt:lpstr>
      <vt:lpstr>L’itinerario della visita</vt:lpstr>
      <vt:lpstr>Un nuovo tutor – il conductor</vt:lpstr>
      <vt:lpstr>Il Protocollo per il visiting</vt:lpstr>
      <vt:lpstr>Presentazione standard di PowerPoint</vt:lpstr>
      <vt:lpstr>L’autorizzazione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VISITING</dc:title>
  <dc:creator>HP</dc:creator>
  <cp:lastModifiedBy>Administrator</cp:lastModifiedBy>
  <cp:revision>26</cp:revision>
  <dcterms:created xsi:type="dcterms:W3CDTF">2018-02-24T20:24:22Z</dcterms:created>
  <dcterms:modified xsi:type="dcterms:W3CDTF">2018-03-26T13:04:21Z</dcterms:modified>
</cp:coreProperties>
</file>