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261" r:id="rId2"/>
    <p:sldId id="262" r:id="rId3"/>
    <p:sldId id="422" r:id="rId4"/>
    <p:sldId id="324" r:id="rId5"/>
    <p:sldId id="363" r:id="rId6"/>
    <p:sldId id="364" r:id="rId7"/>
    <p:sldId id="365" r:id="rId8"/>
    <p:sldId id="314" r:id="rId9"/>
    <p:sldId id="431" r:id="rId10"/>
    <p:sldId id="432" r:id="rId11"/>
    <p:sldId id="433" r:id="rId12"/>
    <p:sldId id="369" r:id="rId13"/>
    <p:sldId id="370" r:id="rId14"/>
    <p:sldId id="326" r:id="rId15"/>
    <p:sldId id="423" r:id="rId16"/>
    <p:sldId id="316" r:id="rId17"/>
    <p:sldId id="328" r:id="rId18"/>
    <p:sldId id="298" r:id="rId19"/>
    <p:sldId id="263" r:id="rId20"/>
    <p:sldId id="304" r:id="rId21"/>
    <p:sldId id="280" r:id="rId22"/>
    <p:sldId id="434" r:id="rId23"/>
    <p:sldId id="410" r:id="rId24"/>
    <p:sldId id="320" r:id="rId25"/>
    <p:sldId id="435" r:id="rId26"/>
    <p:sldId id="299" r:id="rId27"/>
    <p:sldId id="302" r:id="rId28"/>
    <p:sldId id="436" r:id="rId29"/>
    <p:sldId id="359" r:id="rId30"/>
    <p:sldId id="437" r:id="rId31"/>
    <p:sldId id="424" r:id="rId32"/>
    <p:sldId id="438" r:id="rId33"/>
    <p:sldId id="293" r:id="rId34"/>
    <p:sldId id="439" r:id="rId35"/>
    <p:sldId id="376" r:id="rId36"/>
    <p:sldId id="296" r:id="rId37"/>
    <p:sldId id="297" r:id="rId38"/>
    <p:sldId id="425" r:id="rId39"/>
    <p:sldId id="345" r:id="rId40"/>
    <p:sldId id="306" r:id="rId41"/>
    <p:sldId id="355" r:id="rId42"/>
    <p:sldId id="347" r:id="rId43"/>
    <p:sldId id="356" r:id="rId44"/>
    <p:sldId id="350" r:id="rId45"/>
    <p:sldId id="357" r:id="rId46"/>
    <p:sldId id="307" r:id="rId47"/>
    <p:sldId id="308" r:id="rId48"/>
    <p:sldId id="426" r:id="rId49"/>
    <p:sldId id="374" r:id="rId50"/>
    <p:sldId id="373" r:id="rId51"/>
    <p:sldId id="372" r:id="rId52"/>
    <p:sldId id="377" r:id="rId53"/>
    <p:sldId id="378" r:id="rId54"/>
    <p:sldId id="407" r:id="rId55"/>
    <p:sldId id="375" r:id="rId56"/>
    <p:sldId id="381" r:id="rId57"/>
    <p:sldId id="427" r:id="rId58"/>
    <p:sldId id="412" r:id="rId59"/>
    <p:sldId id="413" r:id="rId60"/>
    <p:sldId id="414" r:id="rId61"/>
    <p:sldId id="415" r:id="rId62"/>
    <p:sldId id="416" r:id="rId63"/>
    <p:sldId id="417" r:id="rId64"/>
    <p:sldId id="428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429" r:id="rId76"/>
    <p:sldId id="335" r:id="rId77"/>
    <p:sldId id="336" r:id="rId78"/>
    <p:sldId id="337" r:id="rId79"/>
    <p:sldId id="338" r:id="rId80"/>
    <p:sldId id="340" r:id="rId81"/>
    <p:sldId id="341" r:id="rId82"/>
    <p:sldId id="342" r:id="rId83"/>
    <p:sldId id="430" r:id="rId84"/>
    <p:sldId id="394" r:id="rId85"/>
    <p:sldId id="395" r:id="rId86"/>
    <p:sldId id="396" r:id="rId87"/>
    <p:sldId id="397" r:id="rId88"/>
    <p:sldId id="398" r:id="rId89"/>
    <p:sldId id="399" r:id="rId90"/>
    <p:sldId id="400" r:id="rId91"/>
    <p:sldId id="401" r:id="rId92"/>
    <p:sldId id="405" r:id="rId93"/>
    <p:sldId id="406" r:id="rId9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6FF"/>
    <a:srgbClr val="CCFFFF"/>
    <a:srgbClr val="F4FCFE"/>
    <a:srgbClr val="D1F5FD"/>
    <a:srgbClr val="A3E7FF"/>
    <a:srgbClr val="B0FED5"/>
    <a:srgbClr val="CCFFCC"/>
    <a:srgbClr val="3AD416"/>
    <a:srgbClr val="2EA711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9048" autoAdjust="0"/>
  </p:normalViewPr>
  <p:slideViewPr>
    <p:cSldViewPr snapToGrid="0">
      <p:cViewPr varScale="1">
        <p:scale>
          <a:sx n="66" d="100"/>
          <a:sy n="66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55E76-532A-4471-BC80-42BC28A4330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1A96FC2-E64C-4F6E-92E3-C9DEA90ED336}">
      <dgm:prSet phldrT="[Testo]" custT="1"/>
      <dgm:spPr/>
      <dgm:t>
        <a:bodyPr/>
        <a:lstStyle/>
        <a:p>
          <a:r>
            <a:rPr lang="it-IT" sz="2000" b="1" dirty="0" smtClean="0"/>
            <a:t>i docenti che si trovano al primo anno di servizio con incarico a tempo indeterminato, a qualunque titolo conferito, e che aspirino alla conferma nel ruolo; </a:t>
          </a:r>
          <a:endParaRPr lang="it-IT" sz="2000" b="1" dirty="0"/>
        </a:p>
      </dgm:t>
    </dgm:pt>
    <dgm:pt modelId="{14D6EBA3-CCB1-4325-B80F-D6DCD128C07F}" type="parTrans" cxnId="{B00A245C-5188-4808-8272-D44C7C9B359C}">
      <dgm:prSet/>
      <dgm:spPr/>
      <dgm:t>
        <a:bodyPr/>
        <a:lstStyle/>
        <a:p>
          <a:endParaRPr lang="it-IT"/>
        </a:p>
      </dgm:t>
    </dgm:pt>
    <dgm:pt modelId="{726E104D-ACEE-48BB-8B77-40A00F00025F}" type="sibTrans" cxnId="{B00A245C-5188-4808-8272-D44C7C9B359C}">
      <dgm:prSet/>
      <dgm:spPr/>
      <dgm:t>
        <a:bodyPr/>
        <a:lstStyle/>
        <a:p>
          <a:endParaRPr lang="it-IT"/>
        </a:p>
      </dgm:t>
    </dgm:pt>
    <dgm:pt modelId="{FB5EAB42-CB0D-4713-AA97-6F506AA2C574}">
      <dgm:prSet phldrT="[Testo]"/>
      <dgm:spPr/>
      <dgm:t>
        <a:bodyPr/>
        <a:lstStyle/>
        <a:p>
          <a:r>
            <a:rPr lang="it-IT" dirty="0" smtClean="0"/>
            <a:t> </a:t>
          </a:r>
          <a:r>
            <a:rPr lang="it-IT" b="1" dirty="0" smtClean="0"/>
            <a:t>i docenti per i quali sia stata richiesta la proroga del periodo di formazione e prova o che non abbiano potuto completarlo negli anni precedenti; </a:t>
          </a:r>
          <a:endParaRPr lang="it-IT" b="1" dirty="0"/>
        </a:p>
      </dgm:t>
    </dgm:pt>
    <dgm:pt modelId="{9D09ED0C-AC27-4030-AA1B-3991F4844EAC}" type="parTrans" cxnId="{BB7BE501-1790-402D-B7B2-F1DEE07565D7}">
      <dgm:prSet/>
      <dgm:spPr/>
      <dgm:t>
        <a:bodyPr/>
        <a:lstStyle/>
        <a:p>
          <a:endParaRPr lang="it-IT"/>
        </a:p>
      </dgm:t>
    </dgm:pt>
    <dgm:pt modelId="{6F298062-4E19-4398-9B5A-B3825CA8649A}" type="sibTrans" cxnId="{BB7BE501-1790-402D-B7B2-F1DEE07565D7}">
      <dgm:prSet/>
      <dgm:spPr/>
      <dgm:t>
        <a:bodyPr/>
        <a:lstStyle/>
        <a:p>
          <a:endParaRPr lang="it-IT"/>
        </a:p>
      </dgm:t>
    </dgm:pt>
    <dgm:pt modelId="{65DBCB76-2687-4A05-9786-A9AF1F1CE4FA}">
      <dgm:prSet phldrT="[Testo]"/>
      <dgm:spPr/>
      <dgm:t>
        <a:bodyPr/>
        <a:lstStyle/>
        <a:p>
          <a:r>
            <a:rPr lang="it-IT" b="1" dirty="0" smtClean="0"/>
            <a:t>i docenti per i quali sia stato disposto il passaggio di ruolo;</a:t>
          </a:r>
          <a:endParaRPr lang="it-IT" b="1" dirty="0"/>
        </a:p>
      </dgm:t>
    </dgm:pt>
    <dgm:pt modelId="{36321E36-4CCF-4DAA-8EE2-479581CE33B9}" type="parTrans" cxnId="{DD21753E-023A-4477-82DC-BCF91DF75B2D}">
      <dgm:prSet/>
      <dgm:spPr/>
      <dgm:t>
        <a:bodyPr/>
        <a:lstStyle/>
        <a:p>
          <a:endParaRPr lang="it-IT"/>
        </a:p>
      </dgm:t>
    </dgm:pt>
    <dgm:pt modelId="{1E818FD7-BEB5-461A-A56E-E038731D1FF5}" type="sibTrans" cxnId="{DD21753E-023A-4477-82DC-BCF91DF75B2D}">
      <dgm:prSet/>
      <dgm:spPr/>
      <dgm:t>
        <a:bodyPr/>
        <a:lstStyle/>
        <a:p>
          <a:endParaRPr lang="it-IT"/>
        </a:p>
      </dgm:t>
    </dgm:pt>
    <dgm:pt modelId="{0659E1FF-A1BB-4F35-9663-EC23A3B007F3}">
      <dgm:prSet phldrT="[Testo]"/>
      <dgm:spPr/>
      <dgm:t>
        <a:bodyPr/>
        <a:lstStyle/>
        <a:p>
          <a:r>
            <a:rPr lang="it-IT" dirty="0" smtClean="0"/>
            <a:t> </a:t>
          </a:r>
          <a:r>
            <a:rPr lang="it-IT" b="1" dirty="0" smtClean="0"/>
            <a:t>i docenti che nel precedente anno scolastico non hanno superato positivamente l’anno di prova.</a:t>
          </a:r>
          <a:endParaRPr lang="it-IT" b="1" dirty="0"/>
        </a:p>
      </dgm:t>
    </dgm:pt>
    <dgm:pt modelId="{773A03CB-5C96-4AD4-A5E4-7002F98457FB}" type="parTrans" cxnId="{79E555A8-D3DF-4C56-8986-AF51B26250BF}">
      <dgm:prSet/>
      <dgm:spPr/>
      <dgm:t>
        <a:bodyPr/>
        <a:lstStyle/>
        <a:p>
          <a:endParaRPr lang="it-IT"/>
        </a:p>
      </dgm:t>
    </dgm:pt>
    <dgm:pt modelId="{F96662E2-A459-4237-87BB-8DF3EFBA7678}" type="sibTrans" cxnId="{79E555A8-D3DF-4C56-8986-AF51B26250BF}">
      <dgm:prSet/>
      <dgm:spPr/>
      <dgm:t>
        <a:bodyPr/>
        <a:lstStyle/>
        <a:p>
          <a:endParaRPr lang="it-IT"/>
        </a:p>
      </dgm:t>
    </dgm:pt>
    <dgm:pt modelId="{B2750F4C-A755-4809-AD5B-DA41EF1CE6F6}" type="pres">
      <dgm:prSet presAssocID="{09055E76-532A-4471-BC80-42BC28A433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930C982-844A-4590-9355-881702CCDB9A}" type="pres">
      <dgm:prSet presAssocID="{91A96FC2-E64C-4F6E-92E3-C9DEA90ED336}" presName="comp" presStyleCnt="0"/>
      <dgm:spPr/>
    </dgm:pt>
    <dgm:pt modelId="{66231567-C3B7-4911-B205-7A3A13C38241}" type="pres">
      <dgm:prSet presAssocID="{91A96FC2-E64C-4F6E-92E3-C9DEA90ED336}" presName="box" presStyleLbl="node1" presStyleIdx="0" presStyleCnt="4" custLinFactNeighborX="-429" custLinFactNeighborY="1216"/>
      <dgm:spPr/>
      <dgm:t>
        <a:bodyPr/>
        <a:lstStyle/>
        <a:p>
          <a:endParaRPr lang="it-IT"/>
        </a:p>
      </dgm:t>
    </dgm:pt>
    <dgm:pt modelId="{D95268D9-D61D-4B4B-8B2E-10944BF0FBC3}" type="pres">
      <dgm:prSet presAssocID="{91A96FC2-E64C-4F6E-92E3-C9DEA90ED336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1F06504-08DA-4192-B26F-CE620B987B54}" type="pres">
      <dgm:prSet presAssocID="{91A96FC2-E64C-4F6E-92E3-C9DEA90ED33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19E0E4-3966-45A9-811E-9FD12E17946C}" type="pres">
      <dgm:prSet presAssocID="{726E104D-ACEE-48BB-8B77-40A00F00025F}" presName="spacer" presStyleCnt="0"/>
      <dgm:spPr/>
    </dgm:pt>
    <dgm:pt modelId="{E81A2962-B2D9-4F99-9E66-8DD0A2252641}" type="pres">
      <dgm:prSet presAssocID="{FB5EAB42-CB0D-4713-AA97-6F506AA2C574}" presName="comp" presStyleCnt="0"/>
      <dgm:spPr/>
    </dgm:pt>
    <dgm:pt modelId="{FE1E3E48-DCC7-428B-96D1-0D03674F653F}" type="pres">
      <dgm:prSet presAssocID="{FB5EAB42-CB0D-4713-AA97-6F506AA2C574}" presName="box" presStyleLbl="node1" presStyleIdx="1" presStyleCnt="4"/>
      <dgm:spPr/>
      <dgm:t>
        <a:bodyPr/>
        <a:lstStyle/>
        <a:p>
          <a:endParaRPr lang="it-IT"/>
        </a:p>
      </dgm:t>
    </dgm:pt>
    <dgm:pt modelId="{EE5AE0F8-92E9-47FC-9120-1CDDCBB32349}" type="pres">
      <dgm:prSet presAssocID="{FB5EAB42-CB0D-4713-AA97-6F506AA2C574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0A2CB18-EB21-4B0D-ACCC-60D758C6EE22}" type="pres">
      <dgm:prSet presAssocID="{FB5EAB42-CB0D-4713-AA97-6F506AA2C57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1F5A56-9097-4639-8553-21D0C778FC33}" type="pres">
      <dgm:prSet presAssocID="{6F298062-4E19-4398-9B5A-B3825CA8649A}" presName="spacer" presStyleCnt="0"/>
      <dgm:spPr/>
    </dgm:pt>
    <dgm:pt modelId="{957A3B25-A120-4930-A416-F475C03E1E5F}" type="pres">
      <dgm:prSet presAssocID="{65DBCB76-2687-4A05-9786-A9AF1F1CE4FA}" presName="comp" presStyleCnt="0"/>
      <dgm:spPr/>
    </dgm:pt>
    <dgm:pt modelId="{ADB8E548-8F11-48BD-974F-CC3FCCB8B246}" type="pres">
      <dgm:prSet presAssocID="{65DBCB76-2687-4A05-9786-A9AF1F1CE4FA}" presName="box" presStyleLbl="node1" presStyleIdx="2" presStyleCnt="4"/>
      <dgm:spPr/>
      <dgm:t>
        <a:bodyPr/>
        <a:lstStyle/>
        <a:p>
          <a:endParaRPr lang="it-IT"/>
        </a:p>
      </dgm:t>
    </dgm:pt>
    <dgm:pt modelId="{C4355D95-088C-44FD-8910-744F2BD13018}" type="pres">
      <dgm:prSet presAssocID="{65DBCB76-2687-4A05-9786-A9AF1F1CE4FA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14E49F8-407E-4ADA-B114-D2C59502B7C6}" type="pres">
      <dgm:prSet presAssocID="{65DBCB76-2687-4A05-9786-A9AF1F1CE4F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FEA730-EFE1-459D-9BDD-0487B63CEEC1}" type="pres">
      <dgm:prSet presAssocID="{1E818FD7-BEB5-461A-A56E-E038731D1FF5}" presName="spacer" presStyleCnt="0"/>
      <dgm:spPr/>
    </dgm:pt>
    <dgm:pt modelId="{760703B9-34E7-40D8-A578-4D9AA4E44C21}" type="pres">
      <dgm:prSet presAssocID="{0659E1FF-A1BB-4F35-9663-EC23A3B007F3}" presName="comp" presStyleCnt="0"/>
      <dgm:spPr/>
    </dgm:pt>
    <dgm:pt modelId="{6043C470-6D30-4AEF-BBCD-D43A18F3302D}" type="pres">
      <dgm:prSet presAssocID="{0659E1FF-A1BB-4F35-9663-EC23A3B007F3}" presName="box" presStyleLbl="node1" presStyleIdx="3" presStyleCnt="4"/>
      <dgm:spPr/>
      <dgm:t>
        <a:bodyPr/>
        <a:lstStyle/>
        <a:p>
          <a:endParaRPr lang="it-IT"/>
        </a:p>
      </dgm:t>
    </dgm:pt>
    <dgm:pt modelId="{8EF7F478-6435-4A04-9719-CBC4580B6ED4}" type="pres">
      <dgm:prSet presAssocID="{0659E1FF-A1BB-4F35-9663-EC23A3B007F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AFB07523-29E9-4F7B-8198-9C106471C3CD}" type="pres">
      <dgm:prSet presAssocID="{0659E1FF-A1BB-4F35-9663-EC23A3B007F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7BE501-1790-402D-B7B2-F1DEE07565D7}" srcId="{09055E76-532A-4471-BC80-42BC28A43305}" destId="{FB5EAB42-CB0D-4713-AA97-6F506AA2C574}" srcOrd="1" destOrd="0" parTransId="{9D09ED0C-AC27-4030-AA1B-3991F4844EAC}" sibTransId="{6F298062-4E19-4398-9B5A-B3825CA8649A}"/>
    <dgm:cxn modelId="{D2584D97-3715-4CE4-AB67-D376A8EC02DD}" type="presOf" srcId="{FB5EAB42-CB0D-4713-AA97-6F506AA2C574}" destId="{FE1E3E48-DCC7-428B-96D1-0D03674F653F}" srcOrd="0" destOrd="0" presId="urn:microsoft.com/office/officeart/2005/8/layout/vList4"/>
    <dgm:cxn modelId="{9121F699-7B58-4817-B954-491383923F2E}" type="presOf" srcId="{65DBCB76-2687-4A05-9786-A9AF1F1CE4FA}" destId="{ADB8E548-8F11-48BD-974F-CC3FCCB8B246}" srcOrd="0" destOrd="0" presId="urn:microsoft.com/office/officeart/2005/8/layout/vList4"/>
    <dgm:cxn modelId="{B214B655-7D2E-4A9E-B789-FE4C0177A248}" type="presOf" srcId="{91A96FC2-E64C-4F6E-92E3-C9DEA90ED336}" destId="{B1F06504-08DA-4192-B26F-CE620B987B54}" srcOrd="1" destOrd="0" presId="urn:microsoft.com/office/officeart/2005/8/layout/vList4"/>
    <dgm:cxn modelId="{C26CCA77-634B-4F97-8F69-ABB49F0BBBA6}" type="presOf" srcId="{0659E1FF-A1BB-4F35-9663-EC23A3B007F3}" destId="{AFB07523-29E9-4F7B-8198-9C106471C3CD}" srcOrd="1" destOrd="0" presId="urn:microsoft.com/office/officeart/2005/8/layout/vList4"/>
    <dgm:cxn modelId="{B00A245C-5188-4808-8272-D44C7C9B359C}" srcId="{09055E76-532A-4471-BC80-42BC28A43305}" destId="{91A96FC2-E64C-4F6E-92E3-C9DEA90ED336}" srcOrd="0" destOrd="0" parTransId="{14D6EBA3-CCB1-4325-B80F-D6DCD128C07F}" sibTransId="{726E104D-ACEE-48BB-8B77-40A00F00025F}"/>
    <dgm:cxn modelId="{C8D90528-9573-4343-A138-946A77433395}" type="presOf" srcId="{0659E1FF-A1BB-4F35-9663-EC23A3B007F3}" destId="{6043C470-6D30-4AEF-BBCD-D43A18F3302D}" srcOrd="0" destOrd="0" presId="urn:microsoft.com/office/officeart/2005/8/layout/vList4"/>
    <dgm:cxn modelId="{F9C1CCC3-3EB0-4EB2-8BAE-1921DD3BDADF}" type="presOf" srcId="{09055E76-532A-4471-BC80-42BC28A43305}" destId="{B2750F4C-A755-4809-AD5B-DA41EF1CE6F6}" srcOrd="0" destOrd="0" presId="urn:microsoft.com/office/officeart/2005/8/layout/vList4"/>
    <dgm:cxn modelId="{075CA301-17A2-4BA2-82B6-A2DDA7F98ED7}" type="presOf" srcId="{91A96FC2-E64C-4F6E-92E3-C9DEA90ED336}" destId="{66231567-C3B7-4911-B205-7A3A13C38241}" srcOrd="0" destOrd="0" presId="urn:microsoft.com/office/officeart/2005/8/layout/vList4"/>
    <dgm:cxn modelId="{79E555A8-D3DF-4C56-8986-AF51B26250BF}" srcId="{09055E76-532A-4471-BC80-42BC28A43305}" destId="{0659E1FF-A1BB-4F35-9663-EC23A3B007F3}" srcOrd="3" destOrd="0" parTransId="{773A03CB-5C96-4AD4-A5E4-7002F98457FB}" sibTransId="{F96662E2-A459-4237-87BB-8DF3EFBA7678}"/>
    <dgm:cxn modelId="{CB3804C6-6D8E-4C98-8C20-4CBE7DF1FC6F}" type="presOf" srcId="{FB5EAB42-CB0D-4713-AA97-6F506AA2C574}" destId="{50A2CB18-EB21-4B0D-ACCC-60D758C6EE22}" srcOrd="1" destOrd="0" presId="urn:microsoft.com/office/officeart/2005/8/layout/vList4"/>
    <dgm:cxn modelId="{AB2BEA6F-569D-4AC2-9361-6D2FF93F0400}" type="presOf" srcId="{65DBCB76-2687-4A05-9786-A9AF1F1CE4FA}" destId="{114E49F8-407E-4ADA-B114-D2C59502B7C6}" srcOrd="1" destOrd="0" presId="urn:microsoft.com/office/officeart/2005/8/layout/vList4"/>
    <dgm:cxn modelId="{DD21753E-023A-4477-82DC-BCF91DF75B2D}" srcId="{09055E76-532A-4471-BC80-42BC28A43305}" destId="{65DBCB76-2687-4A05-9786-A9AF1F1CE4FA}" srcOrd="2" destOrd="0" parTransId="{36321E36-4CCF-4DAA-8EE2-479581CE33B9}" sibTransId="{1E818FD7-BEB5-461A-A56E-E038731D1FF5}"/>
    <dgm:cxn modelId="{6893351E-CD9A-45ED-A14C-8045845A13FB}" type="presParOf" srcId="{B2750F4C-A755-4809-AD5B-DA41EF1CE6F6}" destId="{2930C982-844A-4590-9355-881702CCDB9A}" srcOrd="0" destOrd="0" presId="urn:microsoft.com/office/officeart/2005/8/layout/vList4"/>
    <dgm:cxn modelId="{DDA6727E-2301-4F4C-991E-DDDF8F5A616E}" type="presParOf" srcId="{2930C982-844A-4590-9355-881702CCDB9A}" destId="{66231567-C3B7-4911-B205-7A3A13C38241}" srcOrd="0" destOrd="0" presId="urn:microsoft.com/office/officeart/2005/8/layout/vList4"/>
    <dgm:cxn modelId="{4A727261-C504-4FD5-AEB9-9A778CBAA0C9}" type="presParOf" srcId="{2930C982-844A-4590-9355-881702CCDB9A}" destId="{D95268D9-D61D-4B4B-8B2E-10944BF0FBC3}" srcOrd="1" destOrd="0" presId="urn:microsoft.com/office/officeart/2005/8/layout/vList4"/>
    <dgm:cxn modelId="{C77FDF82-3C03-4460-B5DD-63130D7AB1A1}" type="presParOf" srcId="{2930C982-844A-4590-9355-881702CCDB9A}" destId="{B1F06504-08DA-4192-B26F-CE620B987B54}" srcOrd="2" destOrd="0" presId="urn:microsoft.com/office/officeart/2005/8/layout/vList4"/>
    <dgm:cxn modelId="{88535051-508C-40FB-BFE3-4D0E706267C3}" type="presParOf" srcId="{B2750F4C-A755-4809-AD5B-DA41EF1CE6F6}" destId="{3B19E0E4-3966-45A9-811E-9FD12E17946C}" srcOrd="1" destOrd="0" presId="urn:microsoft.com/office/officeart/2005/8/layout/vList4"/>
    <dgm:cxn modelId="{E2FFEE4C-8E99-4763-99CD-A702BE8C2BE8}" type="presParOf" srcId="{B2750F4C-A755-4809-AD5B-DA41EF1CE6F6}" destId="{E81A2962-B2D9-4F99-9E66-8DD0A2252641}" srcOrd="2" destOrd="0" presId="urn:microsoft.com/office/officeart/2005/8/layout/vList4"/>
    <dgm:cxn modelId="{A26FBE53-0E9E-41D3-98E2-576639299166}" type="presParOf" srcId="{E81A2962-B2D9-4F99-9E66-8DD0A2252641}" destId="{FE1E3E48-DCC7-428B-96D1-0D03674F653F}" srcOrd="0" destOrd="0" presId="urn:microsoft.com/office/officeart/2005/8/layout/vList4"/>
    <dgm:cxn modelId="{3EE6AAB5-EF4C-42F0-8265-105E7AA5C150}" type="presParOf" srcId="{E81A2962-B2D9-4F99-9E66-8DD0A2252641}" destId="{EE5AE0F8-92E9-47FC-9120-1CDDCBB32349}" srcOrd="1" destOrd="0" presId="urn:microsoft.com/office/officeart/2005/8/layout/vList4"/>
    <dgm:cxn modelId="{5D4B29F7-0C06-4774-8474-C50CD51BD25C}" type="presParOf" srcId="{E81A2962-B2D9-4F99-9E66-8DD0A2252641}" destId="{50A2CB18-EB21-4B0D-ACCC-60D758C6EE22}" srcOrd="2" destOrd="0" presId="urn:microsoft.com/office/officeart/2005/8/layout/vList4"/>
    <dgm:cxn modelId="{C49D24B7-8511-4759-8442-195E7689CCF2}" type="presParOf" srcId="{B2750F4C-A755-4809-AD5B-DA41EF1CE6F6}" destId="{E11F5A56-9097-4639-8553-21D0C778FC33}" srcOrd="3" destOrd="0" presId="urn:microsoft.com/office/officeart/2005/8/layout/vList4"/>
    <dgm:cxn modelId="{8F6FE1B9-FA52-4497-B177-C21F4BB0B8D9}" type="presParOf" srcId="{B2750F4C-A755-4809-AD5B-DA41EF1CE6F6}" destId="{957A3B25-A120-4930-A416-F475C03E1E5F}" srcOrd="4" destOrd="0" presId="urn:microsoft.com/office/officeart/2005/8/layout/vList4"/>
    <dgm:cxn modelId="{F5B10A9A-DFA7-4CCF-87E0-A00C3A9CAA21}" type="presParOf" srcId="{957A3B25-A120-4930-A416-F475C03E1E5F}" destId="{ADB8E548-8F11-48BD-974F-CC3FCCB8B246}" srcOrd="0" destOrd="0" presId="urn:microsoft.com/office/officeart/2005/8/layout/vList4"/>
    <dgm:cxn modelId="{838A9693-AE45-4D4C-B8FF-5B4F3C446555}" type="presParOf" srcId="{957A3B25-A120-4930-A416-F475C03E1E5F}" destId="{C4355D95-088C-44FD-8910-744F2BD13018}" srcOrd="1" destOrd="0" presId="urn:microsoft.com/office/officeart/2005/8/layout/vList4"/>
    <dgm:cxn modelId="{15E23791-5C85-4FCD-A1B4-C44215BF5C59}" type="presParOf" srcId="{957A3B25-A120-4930-A416-F475C03E1E5F}" destId="{114E49F8-407E-4ADA-B114-D2C59502B7C6}" srcOrd="2" destOrd="0" presId="urn:microsoft.com/office/officeart/2005/8/layout/vList4"/>
    <dgm:cxn modelId="{AC29F5FC-E4CD-4E56-8C48-AC0F508E43FC}" type="presParOf" srcId="{B2750F4C-A755-4809-AD5B-DA41EF1CE6F6}" destId="{59FEA730-EFE1-459D-9BDD-0487B63CEEC1}" srcOrd="5" destOrd="0" presId="urn:microsoft.com/office/officeart/2005/8/layout/vList4"/>
    <dgm:cxn modelId="{250D29F5-CDB1-4B96-A96E-EE3F4CD09352}" type="presParOf" srcId="{B2750F4C-A755-4809-AD5B-DA41EF1CE6F6}" destId="{760703B9-34E7-40D8-A578-4D9AA4E44C21}" srcOrd="6" destOrd="0" presId="urn:microsoft.com/office/officeart/2005/8/layout/vList4"/>
    <dgm:cxn modelId="{DC19E636-B4A9-426D-99ED-3A01194B9B88}" type="presParOf" srcId="{760703B9-34E7-40D8-A578-4D9AA4E44C21}" destId="{6043C470-6D30-4AEF-BBCD-D43A18F3302D}" srcOrd="0" destOrd="0" presId="urn:microsoft.com/office/officeart/2005/8/layout/vList4"/>
    <dgm:cxn modelId="{C0E31BC6-2B73-4C5E-A342-01811E8B90B8}" type="presParOf" srcId="{760703B9-34E7-40D8-A578-4D9AA4E44C21}" destId="{8EF7F478-6435-4A04-9719-CBC4580B6ED4}" srcOrd="1" destOrd="0" presId="urn:microsoft.com/office/officeart/2005/8/layout/vList4"/>
    <dgm:cxn modelId="{2815D187-244E-47FE-B78E-EF48048350B0}" type="presParOf" srcId="{760703B9-34E7-40D8-A578-4D9AA4E44C21}" destId="{AFB07523-29E9-4F7B-8198-9C106471C3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/>
      <dgm:spPr>
        <a:solidFill>
          <a:srgbClr val="0156FF"/>
        </a:solidFill>
      </dgm:spPr>
      <dgm:t>
        <a:bodyPr/>
        <a:lstStyle/>
        <a:p>
          <a:r>
            <a:rPr lang="it-IT" dirty="0" smtClean="0"/>
            <a:t>Primo incontro (3 h)</a:t>
          </a:r>
          <a:endParaRPr lang="it-IT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Il primo incontro è finalizzato a:</a:t>
          </a:r>
          <a:endParaRPr lang="it-IT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A29820E5-B6A8-4507-8D65-741BFBF2206E}">
      <dgm:prSet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- illustrate le modalità, i compiti  e i principali strumenti utilizzati nel percorso formativo;</a:t>
          </a:r>
          <a:endParaRPr lang="it-IT" i="0" dirty="0">
            <a:solidFill>
              <a:schemeClr val="tx1"/>
            </a:solidFill>
          </a:endParaRPr>
        </a:p>
      </dgm:t>
    </dgm:pt>
    <dgm:pt modelId="{AB38B63B-B8C0-45A5-B1CD-62E4044C5DBA}" type="parTrans" cxnId="{1EC81673-7540-4A7A-A8A7-A3238B2401F5}">
      <dgm:prSet/>
      <dgm:spPr/>
      <dgm:t>
        <a:bodyPr/>
        <a:lstStyle/>
        <a:p>
          <a:endParaRPr lang="it-IT"/>
        </a:p>
      </dgm:t>
    </dgm:pt>
    <dgm:pt modelId="{76B52F3F-7956-4B9A-BEA2-DD9E950F491A}" type="sibTrans" cxnId="{1EC81673-7540-4A7A-A8A7-A3238B2401F5}">
      <dgm:prSet/>
      <dgm:spPr/>
      <dgm:t>
        <a:bodyPr/>
        <a:lstStyle/>
        <a:p>
          <a:endParaRPr lang="it-IT"/>
        </a:p>
      </dgm:t>
    </dgm:pt>
    <dgm:pt modelId="{1B57C9C6-9B6D-4252-A760-C2C00F65E022}">
      <dgm:prSet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- far conoscere le aspettative dell’amministrazione e della scuola nei confronti dei neo-assunti.</a:t>
          </a:r>
          <a:endParaRPr lang="it-IT" i="1" dirty="0">
            <a:solidFill>
              <a:schemeClr val="tx1"/>
            </a:solidFill>
          </a:endParaRPr>
        </a:p>
      </dgm:t>
    </dgm:pt>
    <dgm:pt modelId="{A8D220B2-E48B-40F5-8EC3-6354238286A0}" type="parTrans" cxnId="{06836B66-C300-4CA9-8116-F3C393AB9A4E}">
      <dgm:prSet/>
      <dgm:spPr/>
      <dgm:t>
        <a:bodyPr/>
        <a:lstStyle/>
        <a:p>
          <a:endParaRPr lang="it-IT"/>
        </a:p>
      </dgm:t>
    </dgm:pt>
    <dgm:pt modelId="{63177121-A754-40C6-991D-FA0287B9CA10}" type="sibTrans" cxnId="{06836B66-C300-4CA9-8116-F3C393AB9A4E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32CA685-414D-4A41-BF28-28D676A479C6}" type="presOf" srcId="{B8EA71AE-0770-4411-A00C-B3798A3B1D47}" destId="{D6D69CD8-E886-4F6C-80CD-4768D8FB29DA}" srcOrd="0" destOrd="0" presId="urn:microsoft.com/office/officeart/2005/8/layout/vList2"/>
    <dgm:cxn modelId="{06836B66-C300-4CA9-8116-F3C393AB9A4E}" srcId="{B8EA71AE-0770-4411-A00C-B3798A3B1D47}" destId="{1B57C9C6-9B6D-4252-A760-C2C00F65E022}" srcOrd="2" destOrd="0" parTransId="{A8D220B2-E48B-40F5-8EC3-6354238286A0}" sibTransId="{63177121-A754-40C6-991D-FA0287B9CA10}"/>
    <dgm:cxn modelId="{1EC81673-7540-4A7A-A8A7-A3238B2401F5}" srcId="{B8EA71AE-0770-4411-A00C-B3798A3B1D47}" destId="{A29820E5-B6A8-4507-8D65-741BFBF2206E}" srcOrd="1" destOrd="0" parTransId="{AB38B63B-B8C0-45A5-B1CD-62E4044C5DBA}" sibTransId="{76B52F3F-7956-4B9A-BEA2-DD9E950F491A}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F1C2647C-FB58-41A2-A05E-2916EC4CD732}" type="presOf" srcId="{A29820E5-B6A8-4507-8D65-741BFBF2206E}" destId="{AA2BCF7C-D56D-427D-B0D5-5AE055531ACC}" srcOrd="0" destOrd="1" presId="urn:microsoft.com/office/officeart/2005/8/layout/vList2"/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A92BEAF1-5A24-46E8-AC68-89F0580C07C0}" type="presOf" srcId="{262A68B5-6340-4698-BC05-D06DEEDC11CF}" destId="{AA2BCF7C-D56D-427D-B0D5-5AE055531ACC}" srcOrd="0" destOrd="0" presId="urn:microsoft.com/office/officeart/2005/8/layout/vList2"/>
    <dgm:cxn modelId="{FC4C1932-D6B3-4F00-9CE8-02E145642D3B}" type="presOf" srcId="{B112DB8E-A860-4975-8EC8-B1B46D830160}" destId="{AFA6ACE0-047D-4069-A2F5-CC0CE58BAB6D}" srcOrd="0" destOrd="0" presId="urn:microsoft.com/office/officeart/2005/8/layout/vList2"/>
    <dgm:cxn modelId="{8E9E1611-79B5-403A-8356-96DD2A172A25}" type="presOf" srcId="{1B57C9C6-9B6D-4252-A760-C2C00F65E022}" destId="{AA2BCF7C-D56D-427D-B0D5-5AE055531ACC}" srcOrd="0" destOrd="2" presId="urn:microsoft.com/office/officeart/2005/8/layout/vList2"/>
    <dgm:cxn modelId="{3B20BF5D-B3D4-4B25-B57D-6B52B34D9F45}" type="presParOf" srcId="{AFA6ACE0-047D-4069-A2F5-CC0CE58BAB6D}" destId="{D6D69CD8-E886-4F6C-80CD-4768D8FB29DA}" srcOrd="0" destOrd="0" presId="urn:microsoft.com/office/officeart/2005/8/layout/vList2"/>
    <dgm:cxn modelId="{E2DFC6DD-D33B-4A64-8A8A-2D6402251D41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 custT="1"/>
      <dgm:spPr>
        <a:solidFill>
          <a:srgbClr val="0156FF"/>
        </a:solidFill>
      </dgm:spPr>
      <dgm:t>
        <a:bodyPr/>
        <a:lstStyle/>
        <a:p>
          <a:r>
            <a:rPr lang="it-IT" sz="3600" dirty="0" smtClean="0"/>
            <a:t>Laboratori formativi dedicati  (12 h)</a:t>
          </a:r>
          <a:endParaRPr lang="it-IT" sz="3600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 custT="1"/>
      <dgm:spPr/>
      <dgm:t>
        <a:bodyPr/>
        <a:lstStyle/>
        <a:p>
          <a:pPr algn="just"/>
          <a:r>
            <a:rPr lang="it-IT" sz="2400" dirty="0" smtClean="0">
              <a:solidFill>
                <a:schemeClr val="tx1"/>
              </a:solidFill>
            </a:rPr>
            <a:t>I laboratori, articolati di norma in </a:t>
          </a:r>
          <a:r>
            <a:rPr lang="it-IT" sz="2400" b="1" dirty="0" smtClean="0">
              <a:solidFill>
                <a:schemeClr val="tx1"/>
              </a:solidFill>
            </a:rPr>
            <a:t>4 incontri in presenza della durata di 3 ore, sono progettati </a:t>
          </a:r>
          <a:r>
            <a:rPr lang="it-IT" sz="2400" dirty="0" smtClean="0">
              <a:solidFill>
                <a:schemeClr val="tx1"/>
              </a:solidFill>
            </a:rPr>
            <a:t>a livello territoriale e si caratterizzano per l’adozione di metodologie attive e per i contenuti strettamente attinenti all’insegnamento.</a:t>
          </a:r>
          <a:endParaRPr lang="it-IT" sz="2400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17FB5F43-B6C4-44BD-A037-5E7199DDA445}">
      <dgm:prSet phldrT="[Testo]" custT="1"/>
      <dgm:spPr/>
      <dgm:t>
        <a:bodyPr/>
        <a:lstStyle/>
        <a:p>
          <a:pPr algn="just"/>
          <a:r>
            <a:rPr lang="it-IT" sz="2400" i="0" dirty="0" smtClean="0"/>
            <a:t>La documentazione prodotta e i materiali didattici, realizzati dai docenti neoassunti nel corso delle attività laboratoriali, confluiranno nel </a:t>
          </a:r>
          <a:r>
            <a:rPr lang="it-IT" sz="2400" b="1" i="0" dirty="0" smtClean="0"/>
            <a:t>Portfolio professionale del docente. </a:t>
          </a:r>
          <a:endParaRPr lang="it-IT" sz="2400" b="1" i="0" dirty="0"/>
        </a:p>
      </dgm:t>
    </dgm:pt>
    <dgm:pt modelId="{C54E55AB-EB6E-4D91-8601-0D250760AC4F}" type="parTrans" cxnId="{E17AC39C-06F1-4CFB-8868-A0D62F5A88FB}">
      <dgm:prSet/>
      <dgm:spPr/>
      <dgm:t>
        <a:bodyPr/>
        <a:lstStyle/>
        <a:p>
          <a:endParaRPr lang="it-IT"/>
        </a:p>
      </dgm:t>
    </dgm:pt>
    <dgm:pt modelId="{B29D0E0E-8AAE-474A-9678-B90748141B9F}" type="sibTrans" cxnId="{E17AC39C-06F1-4CFB-8868-A0D62F5A88FB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53A416A1-4B7F-48A1-850A-D5A82DE9387B}" type="presOf" srcId="{262A68B5-6340-4698-BC05-D06DEEDC11CF}" destId="{AA2BCF7C-D56D-427D-B0D5-5AE055531ACC}" srcOrd="0" destOrd="0" presId="urn:microsoft.com/office/officeart/2005/8/layout/vList2"/>
    <dgm:cxn modelId="{6D5C6E59-21E7-4B77-992A-F86BE33D1509}" type="presOf" srcId="{B112DB8E-A860-4975-8EC8-B1B46D830160}" destId="{AFA6ACE0-047D-4069-A2F5-CC0CE58BAB6D}" srcOrd="0" destOrd="0" presId="urn:microsoft.com/office/officeart/2005/8/layout/vList2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E17AC39C-06F1-4CFB-8868-A0D62F5A88FB}" srcId="{B8EA71AE-0770-4411-A00C-B3798A3B1D47}" destId="{17FB5F43-B6C4-44BD-A037-5E7199DDA445}" srcOrd="1" destOrd="0" parTransId="{C54E55AB-EB6E-4D91-8601-0D250760AC4F}" sibTransId="{B29D0E0E-8AAE-474A-9678-B90748141B9F}"/>
    <dgm:cxn modelId="{F90C7886-068F-4850-82A4-26DB412F5950}" type="presOf" srcId="{B8EA71AE-0770-4411-A00C-B3798A3B1D47}" destId="{D6D69CD8-E886-4F6C-80CD-4768D8FB29DA}" srcOrd="0" destOrd="0" presId="urn:microsoft.com/office/officeart/2005/8/layout/vList2"/>
    <dgm:cxn modelId="{BB64F208-2079-43C3-BB79-8305D3973986}" type="presOf" srcId="{17FB5F43-B6C4-44BD-A037-5E7199DDA445}" destId="{AA2BCF7C-D56D-427D-B0D5-5AE055531ACC}" srcOrd="0" destOrd="1" presId="urn:microsoft.com/office/officeart/2005/8/layout/vList2"/>
    <dgm:cxn modelId="{FC48FEB3-505D-45FF-877B-650E9018A69D}" type="presParOf" srcId="{AFA6ACE0-047D-4069-A2F5-CC0CE58BAB6D}" destId="{D6D69CD8-E886-4F6C-80CD-4768D8FB29DA}" srcOrd="0" destOrd="0" presId="urn:microsoft.com/office/officeart/2005/8/layout/vList2"/>
    <dgm:cxn modelId="{7DF34BE5-DB5D-4EAB-B20E-B00A4F071BDE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CFEF37-2551-410C-9942-F29CD58BB2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49588E-FF74-4A97-8CC3-6FD68989759C}">
      <dgm:prSet phldrT="[Testo]"/>
      <dgm:spPr/>
      <dgm:t>
        <a:bodyPr/>
        <a:lstStyle/>
        <a:p>
          <a:r>
            <a:rPr lang="it-IT" dirty="0" smtClean="0"/>
            <a:t>inclusione sociale e dinamiche interculturali</a:t>
          </a:r>
          <a:endParaRPr lang="it-IT" dirty="0"/>
        </a:p>
      </dgm:t>
    </dgm:pt>
    <dgm:pt modelId="{E76D84E0-06AB-41F5-9BA3-C9B1E260208B}" type="parTrans" cxnId="{D38F6764-F7BD-46FC-B18B-8680AD95A389}">
      <dgm:prSet/>
      <dgm:spPr/>
      <dgm:t>
        <a:bodyPr/>
        <a:lstStyle/>
        <a:p>
          <a:endParaRPr lang="it-IT"/>
        </a:p>
      </dgm:t>
    </dgm:pt>
    <dgm:pt modelId="{44698218-3E28-4D20-9771-9E61AD02F321}" type="sibTrans" cxnId="{D38F6764-F7BD-46FC-B18B-8680AD95A389}">
      <dgm:prSet/>
      <dgm:spPr/>
      <dgm:t>
        <a:bodyPr/>
        <a:lstStyle/>
        <a:p>
          <a:endParaRPr lang="it-IT"/>
        </a:p>
      </dgm:t>
    </dgm:pt>
    <dgm:pt modelId="{EEE3ECD0-588D-4FB2-A423-100E0AD40749}">
      <dgm:prSet phldrT="[Testo]"/>
      <dgm:spPr/>
      <dgm:t>
        <a:bodyPr/>
        <a:lstStyle/>
        <a:p>
          <a:r>
            <a:rPr lang="it-IT" dirty="0" smtClean="0"/>
            <a:t>gestione della classe e problematiche relazionali</a:t>
          </a:r>
          <a:endParaRPr lang="it-IT" dirty="0"/>
        </a:p>
      </dgm:t>
    </dgm:pt>
    <dgm:pt modelId="{6BF5FC56-491E-4366-890F-6838584EAD61}" type="parTrans" cxnId="{2B4F62F5-E112-4D87-B401-D75997BFE592}">
      <dgm:prSet/>
      <dgm:spPr/>
      <dgm:t>
        <a:bodyPr/>
        <a:lstStyle/>
        <a:p>
          <a:endParaRPr lang="it-IT"/>
        </a:p>
      </dgm:t>
    </dgm:pt>
    <dgm:pt modelId="{BB8EC163-586B-40C8-9B75-3DAE9D1E4089}" type="sibTrans" cxnId="{2B4F62F5-E112-4D87-B401-D75997BFE592}">
      <dgm:prSet/>
      <dgm:spPr/>
      <dgm:t>
        <a:bodyPr/>
        <a:lstStyle/>
        <a:p>
          <a:endParaRPr lang="it-IT"/>
        </a:p>
      </dgm:t>
    </dgm:pt>
    <dgm:pt modelId="{D7F161B1-5EE0-477E-B86C-760334D0ABD6}">
      <dgm:prSet phldrT="[Testo]"/>
      <dgm:spPr/>
      <dgm:t>
        <a:bodyPr/>
        <a:lstStyle/>
        <a:p>
          <a:r>
            <a:rPr lang="it-IT" dirty="0" smtClean="0"/>
            <a:t>valutazione didattica e valutazione di sistema</a:t>
          </a:r>
          <a:endParaRPr lang="it-IT" dirty="0"/>
        </a:p>
      </dgm:t>
    </dgm:pt>
    <dgm:pt modelId="{39F638A0-0F3F-4AFF-B92E-522B52D99CD4}" type="parTrans" cxnId="{2698CB3D-7DAC-4716-9566-9BEFE9573E79}">
      <dgm:prSet/>
      <dgm:spPr/>
      <dgm:t>
        <a:bodyPr/>
        <a:lstStyle/>
        <a:p>
          <a:endParaRPr lang="it-IT"/>
        </a:p>
      </dgm:t>
    </dgm:pt>
    <dgm:pt modelId="{D2D16E2B-B9F5-40E5-95F3-0DA431FC66AD}" type="sibTrans" cxnId="{2698CB3D-7DAC-4716-9566-9BEFE9573E79}">
      <dgm:prSet/>
      <dgm:spPr/>
      <dgm:t>
        <a:bodyPr/>
        <a:lstStyle/>
        <a:p>
          <a:endParaRPr lang="it-IT"/>
        </a:p>
      </dgm:t>
    </dgm:pt>
    <dgm:pt modelId="{9F5A6968-CD7A-47A4-89AD-DC9557FB1386}">
      <dgm:prSet phldrT="[Testo]"/>
      <dgm:spPr/>
      <dgm:t>
        <a:bodyPr/>
        <a:lstStyle/>
        <a:p>
          <a:r>
            <a:rPr lang="it-IT" dirty="0" smtClean="0"/>
            <a:t>bisogni educativi speciali</a:t>
          </a:r>
          <a:endParaRPr lang="it-IT" dirty="0"/>
        </a:p>
      </dgm:t>
    </dgm:pt>
    <dgm:pt modelId="{18C14F33-CA7A-403C-825D-18EFAE3D10E0}" type="parTrans" cxnId="{C160D61E-4085-48C1-AB08-8C92937937AE}">
      <dgm:prSet/>
      <dgm:spPr/>
      <dgm:t>
        <a:bodyPr/>
        <a:lstStyle/>
        <a:p>
          <a:endParaRPr lang="it-IT"/>
        </a:p>
      </dgm:t>
    </dgm:pt>
    <dgm:pt modelId="{629DEC08-3020-40BA-8216-EC768CD8843A}" type="sibTrans" cxnId="{C160D61E-4085-48C1-AB08-8C92937937AE}">
      <dgm:prSet/>
      <dgm:spPr/>
      <dgm:t>
        <a:bodyPr/>
        <a:lstStyle/>
        <a:p>
          <a:endParaRPr lang="it-IT"/>
        </a:p>
      </dgm:t>
    </dgm:pt>
    <dgm:pt modelId="{4A1D38F5-8F69-4588-A08D-4468B9F08F9D}">
      <dgm:prSet phldrT="[Testo]"/>
      <dgm:spPr/>
      <dgm:t>
        <a:bodyPr/>
        <a:lstStyle/>
        <a:p>
          <a:r>
            <a:rPr lang="it-IT" dirty="0" smtClean="0"/>
            <a:t>contrasto alla dispersione scolastica</a:t>
          </a:r>
          <a:endParaRPr lang="it-IT" dirty="0"/>
        </a:p>
      </dgm:t>
    </dgm:pt>
    <dgm:pt modelId="{1BC93836-A367-47AA-A5F9-53ACCBC83D42}" type="parTrans" cxnId="{443D1E1F-61C8-46C5-9AE8-3FDB0124179F}">
      <dgm:prSet/>
      <dgm:spPr/>
      <dgm:t>
        <a:bodyPr/>
        <a:lstStyle/>
        <a:p>
          <a:endParaRPr lang="it-IT"/>
        </a:p>
      </dgm:t>
    </dgm:pt>
    <dgm:pt modelId="{215C2E4C-50C6-4361-AAC7-D443E684A812}" type="sibTrans" cxnId="{443D1E1F-61C8-46C5-9AE8-3FDB0124179F}">
      <dgm:prSet/>
      <dgm:spPr/>
      <dgm:t>
        <a:bodyPr/>
        <a:lstStyle/>
        <a:p>
          <a:endParaRPr lang="it-IT"/>
        </a:p>
      </dgm:t>
    </dgm:pt>
    <dgm:pt modelId="{0284BA75-C814-4651-9A53-51C042F0B0B5}">
      <dgm:prSet phldrT="[Testo]"/>
      <dgm:spPr/>
      <dgm:t>
        <a:bodyPr/>
        <a:lstStyle/>
        <a:p>
          <a:r>
            <a:rPr lang="it-IT" dirty="0" smtClean="0"/>
            <a:t>orientamento e alternanza scuola-lavoro</a:t>
          </a:r>
          <a:endParaRPr lang="it-IT" dirty="0"/>
        </a:p>
      </dgm:t>
    </dgm:pt>
    <dgm:pt modelId="{3C4AF003-8001-4D57-A298-F66047C34A4D}" type="parTrans" cxnId="{37254B87-3F1B-4CE5-A772-AD519D1334F3}">
      <dgm:prSet/>
      <dgm:spPr/>
      <dgm:t>
        <a:bodyPr/>
        <a:lstStyle/>
        <a:p>
          <a:endParaRPr lang="it-IT"/>
        </a:p>
      </dgm:t>
    </dgm:pt>
    <dgm:pt modelId="{A346DB1E-44DD-4B5B-879B-F5647AFDC685}" type="sibTrans" cxnId="{37254B87-3F1B-4CE5-A772-AD519D1334F3}">
      <dgm:prSet/>
      <dgm:spPr/>
      <dgm:t>
        <a:bodyPr/>
        <a:lstStyle/>
        <a:p>
          <a:endParaRPr lang="it-IT"/>
        </a:p>
      </dgm:t>
    </dgm:pt>
    <dgm:pt modelId="{B6F51339-3C9B-4226-B34A-5ABF4868431E}">
      <dgm:prSet phldrT="[Testo]"/>
      <dgm:spPr/>
      <dgm:t>
        <a:bodyPr/>
        <a:lstStyle/>
        <a:p>
          <a:r>
            <a:rPr lang="it-IT" dirty="0" smtClean="0"/>
            <a:t>nuove risorse digitali e loro impatto sulla didattica</a:t>
          </a:r>
          <a:endParaRPr lang="it-IT" dirty="0"/>
        </a:p>
      </dgm:t>
    </dgm:pt>
    <dgm:pt modelId="{920EEE09-113A-4CDA-A646-948E91396000}" type="sibTrans" cxnId="{D26ABE3E-B6CA-4136-BDF0-20FFFB8EEEBD}">
      <dgm:prSet/>
      <dgm:spPr/>
      <dgm:t>
        <a:bodyPr/>
        <a:lstStyle/>
        <a:p>
          <a:endParaRPr lang="it-IT"/>
        </a:p>
      </dgm:t>
    </dgm:pt>
    <dgm:pt modelId="{8B3F55EF-73BE-4866-84B9-E71BE658862D}" type="parTrans" cxnId="{D26ABE3E-B6CA-4136-BDF0-20FFFB8EEEBD}">
      <dgm:prSet/>
      <dgm:spPr/>
      <dgm:t>
        <a:bodyPr/>
        <a:lstStyle/>
        <a:p>
          <a:endParaRPr lang="it-IT"/>
        </a:p>
      </dgm:t>
    </dgm:pt>
    <dgm:pt modelId="{EE5F7B66-AAE5-42E5-BF3D-71E84EB24046}" type="pres">
      <dgm:prSet presAssocID="{F6CFEF37-2551-410C-9942-F29CD58BB2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B681817-45C7-4694-B26D-794BD6E924ED}" type="pres">
      <dgm:prSet presAssocID="{F6CFEF37-2551-410C-9942-F29CD58BB2C9}" presName="Name1" presStyleCnt="0"/>
      <dgm:spPr/>
    </dgm:pt>
    <dgm:pt modelId="{692C80BC-1EF3-4D41-868B-3BA14571E5E3}" type="pres">
      <dgm:prSet presAssocID="{F6CFEF37-2551-410C-9942-F29CD58BB2C9}" presName="cycle" presStyleCnt="0"/>
      <dgm:spPr/>
    </dgm:pt>
    <dgm:pt modelId="{B6160012-DB61-47FA-B0E7-3B2355A9F437}" type="pres">
      <dgm:prSet presAssocID="{F6CFEF37-2551-410C-9942-F29CD58BB2C9}" presName="srcNode" presStyleLbl="node1" presStyleIdx="0" presStyleCnt="7"/>
      <dgm:spPr/>
    </dgm:pt>
    <dgm:pt modelId="{E6021D8D-ED94-4ABD-8632-932A01257A11}" type="pres">
      <dgm:prSet presAssocID="{F6CFEF37-2551-410C-9942-F29CD58BB2C9}" presName="conn" presStyleLbl="parChTrans1D2" presStyleIdx="0" presStyleCnt="1"/>
      <dgm:spPr/>
      <dgm:t>
        <a:bodyPr/>
        <a:lstStyle/>
        <a:p>
          <a:endParaRPr lang="it-IT"/>
        </a:p>
      </dgm:t>
    </dgm:pt>
    <dgm:pt modelId="{93624B85-F2BC-4DD9-92EB-645743A908B7}" type="pres">
      <dgm:prSet presAssocID="{F6CFEF37-2551-410C-9942-F29CD58BB2C9}" presName="extraNode" presStyleLbl="node1" presStyleIdx="0" presStyleCnt="7"/>
      <dgm:spPr/>
    </dgm:pt>
    <dgm:pt modelId="{1E479863-02AE-429B-8373-567E5AFB058E}" type="pres">
      <dgm:prSet presAssocID="{F6CFEF37-2551-410C-9942-F29CD58BB2C9}" presName="dstNode" presStyleLbl="node1" presStyleIdx="0" presStyleCnt="7"/>
      <dgm:spPr/>
    </dgm:pt>
    <dgm:pt modelId="{C426F3A0-2E43-4C84-B1A2-7AF9337B3E5F}" type="pres">
      <dgm:prSet presAssocID="{B6F51339-3C9B-4226-B34A-5ABF4868431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689D6C-8BAA-4C9C-B72A-B539230A66AB}" type="pres">
      <dgm:prSet presAssocID="{B6F51339-3C9B-4226-B34A-5ABF4868431E}" presName="accent_1" presStyleCnt="0"/>
      <dgm:spPr/>
    </dgm:pt>
    <dgm:pt modelId="{52B595C9-C4EE-4219-8904-76CDDA47394D}" type="pres">
      <dgm:prSet presAssocID="{B6F51339-3C9B-4226-B34A-5ABF4868431E}" presName="accentRepeatNode" presStyleLbl="solidFgAcc1" presStyleIdx="0" presStyleCnt="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030F205C-8C6E-48C7-BFAD-B75989C9001D}" type="pres">
      <dgm:prSet presAssocID="{EEE3ECD0-588D-4FB2-A423-100E0AD4074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C0C231-4A21-45BF-BC2A-1381A5680E2C}" type="pres">
      <dgm:prSet presAssocID="{EEE3ECD0-588D-4FB2-A423-100E0AD40749}" presName="accent_2" presStyleCnt="0"/>
      <dgm:spPr/>
    </dgm:pt>
    <dgm:pt modelId="{891B95F4-A02D-444E-A565-A54823F6C74F}" type="pres">
      <dgm:prSet presAssocID="{EEE3ECD0-588D-4FB2-A423-100E0AD40749}" presName="accentRepeatNode" presStyleLbl="solidFgAcc1" presStyleIdx="1" presStyleCnt="7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9233426-9AD1-4C70-B603-0198F711EDBE}" type="pres">
      <dgm:prSet presAssocID="{D7F161B1-5EE0-477E-B86C-760334D0ABD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05776B-3DCE-40D8-A7A6-5159A7363D09}" type="pres">
      <dgm:prSet presAssocID="{D7F161B1-5EE0-477E-B86C-760334D0ABD6}" presName="accent_3" presStyleCnt="0"/>
      <dgm:spPr/>
    </dgm:pt>
    <dgm:pt modelId="{213691A4-7F22-4F65-9989-8F8EBD22FA3D}" type="pres">
      <dgm:prSet presAssocID="{D7F161B1-5EE0-477E-B86C-760334D0ABD6}" presName="accentRepeatNode" presStyleLbl="solidFgAcc1" presStyleIdx="2" presStyleCnt="7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04A039C-63B8-4F2A-A3FC-4D11C7B5E3E2}" type="pres">
      <dgm:prSet presAssocID="{9F5A6968-CD7A-47A4-89AD-DC9557FB138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09DDF9-E162-4952-9035-92A9D1D93E80}" type="pres">
      <dgm:prSet presAssocID="{9F5A6968-CD7A-47A4-89AD-DC9557FB1386}" presName="accent_4" presStyleCnt="0"/>
      <dgm:spPr/>
    </dgm:pt>
    <dgm:pt modelId="{682D6AA8-861A-4B2C-973B-C869A10D42B4}" type="pres">
      <dgm:prSet presAssocID="{9F5A6968-CD7A-47A4-89AD-DC9557FB1386}" presName="accentRepeatNode" presStyleLbl="solidFgAcc1" presStyleIdx="3" presStyleCnt="7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EC58E60-159A-46B7-AEBC-DF00AC1C76D3}" type="pres">
      <dgm:prSet presAssocID="{4A1D38F5-8F69-4588-A08D-4468B9F08F9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4524C1-8382-4EB0-8705-0456654CAE7D}" type="pres">
      <dgm:prSet presAssocID="{4A1D38F5-8F69-4588-A08D-4468B9F08F9D}" presName="accent_5" presStyleCnt="0"/>
      <dgm:spPr/>
    </dgm:pt>
    <dgm:pt modelId="{951386EF-4600-42B6-BF7A-7EE7BE30984D}" type="pres">
      <dgm:prSet presAssocID="{4A1D38F5-8F69-4588-A08D-4468B9F08F9D}" presName="accentRepeatNode" presStyleLbl="solidFgAcc1" presStyleIdx="4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676075C-C8CC-47D1-ACBD-AEFC1125971B}" type="pres">
      <dgm:prSet presAssocID="{C249588E-FF74-4A97-8CC3-6FD68989759C}" presName="text_6" presStyleLbl="node1" presStyleIdx="5" presStyleCnt="7" custLinFactNeighborX="230" custLinFactNeighborY="-97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66D4DF-889B-42A8-A8A8-04743963030E}" type="pres">
      <dgm:prSet presAssocID="{C249588E-FF74-4A97-8CC3-6FD68989759C}" presName="accent_6" presStyleCnt="0"/>
      <dgm:spPr/>
    </dgm:pt>
    <dgm:pt modelId="{57E2FF3F-F9FE-4697-BA6D-F518DE5B11AB}" type="pres">
      <dgm:prSet presAssocID="{C249588E-FF74-4A97-8CC3-6FD68989759C}" presName="accentRepeatNode" presStyleLbl="solidFgAcc1" presStyleIdx="5" presStyleCnt="7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85362F7-2E72-401F-A802-A21F89997E2E}" type="pres">
      <dgm:prSet presAssocID="{0284BA75-C814-4651-9A53-51C042F0B0B5}" presName="text_7" presStyleLbl="node1" presStyleIdx="6" presStyleCnt="7" custLinFactNeighborY="-268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A5B2DD-BD1F-4AB5-9DD8-5CAC1AC5A0AB}" type="pres">
      <dgm:prSet presAssocID="{0284BA75-C814-4651-9A53-51C042F0B0B5}" presName="accent_7" presStyleCnt="0"/>
      <dgm:spPr/>
    </dgm:pt>
    <dgm:pt modelId="{BAA57FD9-3D97-4F74-A9F1-0A6F620FD903}" type="pres">
      <dgm:prSet presAssocID="{0284BA75-C814-4651-9A53-51C042F0B0B5}" presName="accentRepeatNode" presStyleLbl="solidFgAcc1" presStyleIdx="6" presStyleCnt="7" custLinFactNeighborY="-15648"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75C433A7-0E3B-4A54-948D-768BBB7029CE}" type="presOf" srcId="{0284BA75-C814-4651-9A53-51C042F0B0B5}" destId="{E85362F7-2E72-401F-A802-A21F89997E2E}" srcOrd="0" destOrd="0" presId="urn:microsoft.com/office/officeart/2008/layout/VerticalCurvedList"/>
    <dgm:cxn modelId="{615A899A-2CDE-41C2-95CC-9AB6DA693B78}" type="presOf" srcId="{9F5A6968-CD7A-47A4-89AD-DC9557FB1386}" destId="{904A039C-63B8-4F2A-A3FC-4D11C7B5E3E2}" srcOrd="0" destOrd="0" presId="urn:microsoft.com/office/officeart/2008/layout/VerticalCurvedList"/>
    <dgm:cxn modelId="{D38F6764-F7BD-46FC-B18B-8680AD95A389}" srcId="{F6CFEF37-2551-410C-9942-F29CD58BB2C9}" destId="{C249588E-FF74-4A97-8CC3-6FD68989759C}" srcOrd="5" destOrd="0" parTransId="{E76D84E0-06AB-41F5-9BA3-C9B1E260208B}" sibTransId="{44698218-3E28-4D20-9771-9E61AD02F321}"/>
    <dgm:cxn modelId="{2698CB3D-7DAC-4716-9566-9BEFE9573E79}" srcId="{F6CFEF37-2551-410C-9942-F29CD58BB2C9}" destId="{D7F161B1-5EE0-477E-B86C-760334D0ABD6}" srcOrd="2" destOrd="0" parTransId="{39F638A0-0F3F-4AFF-B92E-522B52D99CD4}" sibTransId="{D2D16E2B-B9F5-40E5-95F3-0DA431FC66AD}"/>
    <dgm:cxn modelId="{2B4F62F5-E112-4D87-B401-D75997BFE592}" srcId="{F6CFEF37-2551-410C-9942-F29CD58BB2C9}" destId="{EEE3ECD0-588D-4FB2-A423-100E0AD40749}" srcOrd="1" destOrd="0" parTransId="{6BF5FC56-491E-4366-890F-6838584EAD61}" sibTransId="{BB8EC163-586B-40C8-9B75-3DAE9D1E4089}"/>
    <dgm:cxn modelId="{DFC72687-9293-4381-B38A-F53047C03410}" type="presOf" srcId="{C249588E-FF74-4A97-8CC3-6FD68989759C}" destId="{2676075C-C8CC-47D1-ACBD-AEFC1125971B}" srcOrd="0" destOrd="0" presId="urn:microsoft.com/office/officeart/2008/layout/VerticalCurvedList"/>
    <dgm:cxn modelId="{5955996F-8544-45C6-AFE5-F5955AE90A23}" type="presOf" srcId="{F6CFEF37-2551-410C-9942-F29CD58BB2C9}" destId="{EE5F7B66-AAE5-42E5-BF3D-71E84EB24046}" srcOrd="0" destOrd="0" presId="urn:microsoft.com/office/officeart/2008/layout/VerticalCurvedList"/>
    <dgm:cxn modelId="{336B38B6-3855-4638-BD00-6693C266F166}" type="presOf" srcId="{D7F161B1-5EE0-477E-B86C-760334D0ABD6}" destId="{59233426-9AD1-4C70-B603-0198F711EDBE}" srcOrd="0" destOrd="0" presId="urn:microsoft.com/office/officeart/2008/layout/VerticalCurvedList"/>
    <dgm:cxn modelId="{72D70949-172C-4447-94C9-E3D8589AEC84}" type="presOf" srcId="{920EEE09-113A-4CDA-A646-948E91396000}" destId="{E6021D8D-ED94-4ABD-8632-932A01257A11}" srcOrd="0" destOrd="0" presId="urn:microsoft.com/office/officeart/2008/layout/VerticalCurvedList"/>
    <dgm:cxn modelId="{443D1E1F-61C8-46C5-9AE8-3FDB0124179F}" srcId="{F6CFEF37-2551-410C-9942-F29CD58BB2C9}" destId="{4A1D38F5-8F69-4588-A08D-4468B9F08F9D}" srcOrd="4" destOrd="0" parTransId="{1BC93836-A367-47AA-A5F9-53ACCBC83D42}" sibTransId="{215C2E4C-50C6-4361-AAC7-D443E684A812}"/>
    <dgm:cxn modelId="{C160D61E-4085-48C1-AB08-8C92937937AE}" srcId="{F6CFEF37-2551-410C-9942-F29CD58BB2C9}" destId="{9F5A6968-CD7A-47A4-89AD-DC9557FB1386}" srcOrd="3" destOrd="0" parTransId="{18C14F33-CA7A-403C-825D-18EFAE3D10E0}" sibTransId="{629DEC08-3020-40BA-8216-EC768CD8843A}"/>
    <dgm:cxn modelId="{37254B87-3F1B-4CE5-A772-AD519D1334F3}" srcId="{F6CFEF37-2551-410C-9942-F29CD58BB2C9}" destId="{0284BA75-C814-4651-9A53-51C042F0B0B5}" srcOrd="6" destOrd="0" parTransId="{3C4AF003-8001-4D57-A298-F66047C34A4D}" sibTransId="{A346DB1E-44DD-4B5B-879B-F5647AFDC685}"/>
    <dgm:cxn modelId="{F5A805B7-1B59-4C6F-866F-A616BF9646B9}" type="presOf" srcId="{EEE3ECD0-588D-4FB2-A423-100E0AD40749}" destId="{030F205C-8C6E-48C7-BFAD-B75989C9001D}" srcOrd="0" destOrd="0" presId="urn:microsoft.com/office/officeart/2008/layout/VerticalCurvedList"/>
    <dgm:cxn modelId="{D31E647A-8335-41E4-9A07-9BCB13AB67F9}" type="presOf" srcId="{4A1D38F5-8F69-4588-A08D-4468B9F08F9D}" destId="{EEC58E60-159A-46B7-AEBC-DF00AC1C76D3}" srcOrd="0" destOrd="0" presId="urn:microsoft.com/office/officeart/2008/layout/VerticalCurvedList"/>
    <dgm:cxn modelId="{D26ABE3E-B6CA-4136-BDF0-20FFFB8EEEBD}" srcId="{F6CFEF37-2551-410C-9942-F29CD58BB2C9}" destId="{B6F51339-3C9B-4226-B34A-5ABF4868431E}" srcOrd="0" destOrd="0" parTransId="{8B3F55EF-73BE-4866-84B9-E71BE658862D}" sibTransId="{920EEE09-113A-4CDA-A646-948E91396000}"/>
    <dgm:cxn modelId="{D4C849DF-9016-439E-BFA4-9F3EE7858EF6}" type="presOf" srcId="{B6F51339-3C9B-4226-B34A-5ABF4868431E}" destId="{C426F3A0-2E43-4C84-B1A2-7AF9337B3E5F}" srcOrd="0" destOrd="0" presId="urn:microsoft.com/office/officeart/2008/layout/VerticalCurvedList"/>
    <dgm:cxn modelId="{D2800B48-D315-4E5F-A60C-A67AD6068FA7}" type="presParOf" srcId="{EE5F7B66-AAE5-42E5-BF3D-71E84EB24046}" destId="{EB681817-45C7-4694-B26D-794BD6E924ED}" srcOrd="0" destOrd="0" presId="urn:microsoft.com/office/officeart/2008/layout/VerticalCurvedList"/>
    <dgm:cxn modelId="{91437E30-C719-4DA5-A719-B032E71B7B73}" type="presParOf" srcId="{EB681817-45C7-4694-B26D-794BD6E924ED}" destId="{692C80BC-1EF3-4D41-868B-3BA14571E5E3}" srcOrd="0" destOrd="0" presId="urn:microsoft.com/office/officeart/2008/layout/VerticalCurvedList"/>
    <dgm:cxn modelId="{86217C12-2891-44B1-8A01-4FE4CBE8198F}" type="presParOf" srcId="{692C80BC-1EF3-4D41-868B-3BA14571E5E3}" destId="{B6160012-DB61-47FA-B0E7-3B2355A9F437}" srcOrd="0" destOrd="0" presId="urn:microsoft.com/office/officeart/2008/layout/VerticalCurvedList"/>
    <dgm:cxn modelId="{8A810F2D-2C64-420A-B6AC-17B4443436F2}" type="presParOf" srcId="{692C80BC-1EF3-4D41-868B-3BA14571E5E3}" destId="{E6021D8D-ED94-4ABD-8632-932A01257A11}" srcOrd="1" destOrd="0" presId="urn:microsoft.com/office/officeart/2008/layout/VerticalCurvedList"/>
    <dgm:cxn modelId="{93DF4A53-9B83-412C-B5C6-778AB03307C5}" type="presParOf" srcId="{692C80BC-1EF3-4D41-868B-3BA14571E5E3}" destId="{93624B85-F2BC-4DD9-92EB-645743A908B7}" srcOrd="2" destOrd="0" presId="urn:microsoft.com/office/officeart/2008/layout/VerticalCurvedList"/>
    <dgm:cxn modelId="{E86C960C-FCFB-4852-9C2A-B33BF548A12D}" type="presParOf" srcId="{692C80BC-1EF3-4D41-868B-3BA14571E5E3}" destId="{1E479863-02AE-429B-8373-567E5AFB058E}" srcOrd="3" destOrd="0" presId="urn:microsoft.com/office/officeart/2008/layout/VerticalCurvedList"/>
    <dgm:cxn modelId="{493D4905-9118-4E4E-BD8B-4D83984D0D4F}" type="presParOf" srcId="{EB681817-45C7-4694-B26D-794BD6E924ED}" destId="{C426F3A0-2E43-4C84-B1A2-7AF9337B3E5F}" srcOrd="1" destOrd="0" presId="urn:microsoft.com/office/officeart/2008/layout/VerticalCurvedList"/>
    <dgm:cxn modelId="{B7920C1E-8D99-493A-8EC4-5526E919CF27}" type="presParOf" srcId="{EB681817-45C7-4694-B26D-794BD6E924ED}" destId="{E8689D6C-8BAA-4C9C-B72A-B539230A66AB}" srcOrd="2" destOrd="0" presId="urn:microsoft.com/office/officeart/2008/layout/VerticalCurvedList"/>
    <dgm:cxn modelId="{3FEACEBC-6466-4901-9F14-F6927B080A42}" type="presParOf" srcId="{E8689D6C-8BAA-4C9C-B72A-B539230A66AB}" destId="{52B595C9-C4EE-4219-8904-76CDDA47394D}" srcOrd="0" destOrd="0" presId="urn:microsoft.com/office/officeart/2008/layout/VerticalCurvedList"/>
    <dgm:cxn modelId="{419CE434-BE83-4C4F-924C-2C97281FAFCE}" type="presParOf" srcId="{EB681817-45C7-4694-B26D-794BD6E924ED}" destId="{030F205C-8C6E-48C7-BFAD-B75989C9001D}" srcOrd="3" destOrd="0" presId="urn:microsoft.com/office/officeart/2008/layout/VerticalCurvedList"/>
    <dgm:cxn modelId="{59F3D279-1FEB-4A13-A02A-D21187FF2FB5}" type="presParOf" srcId="{EB681817-45C7-4694-B26D-794BD6E924ED}" destId="{46C0C231-4A21-45BF-BC2A-1381A5680E2C}" srcOrd="4" destOrd="0" presId="urn:microsoft.com/office/officeart/2008/layout/VerticalCurvedList"/>
    <dgm:cxn modelId="{266F53AD-60E4-4B14-93E7-82B752F9B304}" type="presParOf" srcId="{46C0C231-4A21-45BF-BC2A-1381A5680E2C}" destId="{891B95F4-A02D-444E-A565-A54823F6C74F}" srcOrd="0" destOrd="0" presId="urn:microsoft.com/office/officeart/2008/layout/VerticalCurvedList"/>
    <dgm:cxn modelId="{50B4FC95-B147-4B76-B7DB-1052D9C3C834}" type="presParOf" srcId="{EB681817-45C7-4694-B26D-794BD6E924ED}" destId="{59233426-9AD1-4C70-B603-0198F711EDBE}" srcOrd="5" destOrd="0" presId="urn:microsoft.com/office/officeart/2008/layout/VerticalCurvedList"/>
    <dgm:cxn modelId="{0F11616D-E9C4-4322-871B-E6CA4796878C}" type="presParOf" srcId="{EB681817-45C7-4694-B26D-794BD6E924ED}" destId="{7C05776B-3DCE-40D8-A7A6-5159A7363D09}" srcOrd="6" destOrd="0" presId="urn:microsoft.com/office/officeart/2008/layout/VerticalCurvedList"/>
    <dgm:cxn modelId="{2CFDFB83-8721-4B3B-B3F1-25384F0C641D}" type="presParOf" srcId="{7C05776B-3DCE-40D8-A7A6-5159A7363D09}" destId="{213691A4-7F22-4F65-9989-8F8EBD22FA3D}" srcOrd="0" destOrd="0" presId="urn:microsoft.com/office/officeart/2008/layout/VerticalCurvedList"/>
    <dgm:cxn modelId="{2AACF094-D3D0-4B93-A355-E1D0CD199F1E}" type="presParOf" srcId="{EB681817-45C7-4694-B26D-794BD6E924ED}" destId="{904A039C-63B8-4F2A-A3FC-4D11C7B5E3E2}" srcOrd="7" destOrd="0" presId="urn:microsoft.com/office/officeart/2008/layout/VerticalCurvedList"/>
    <dgm:cxn modelId="{1AE774FA-1E17-4638-9DB2-21FFD3C5CFE1}" type="presParOf" srcId="{EB681817-45C7-4694-B26D-794BD6E924ED}" destId="{B809DDF9-E162-4952-9035-92A9D1D93E80}" srcOrd="8" destOrd="0" presId="urn:microsoft.com/office/officeart/2008/layout/VerticalCurvedList"/>
    <dgm:cxn modelId="{2382BE5A-B549-421B-9C5A-1A7331C5B493}" type="presParOf" srcId="{B809DDF9-E162-4952-9035-92A9D1D93E80}" destId="{682D6AA8-861A-4B2C-973B-C869A10D42B4}" srcOrd="0" destOrd="0" presId="urn:microsoft.com/office/officeart/2008/layout/VerticalCurvedList"/>
    <dgm:cxn modelId="{1302A8F5-080F-4D03-9ED4-44A771300763}" type="presParOf" srcId="{EB681817-45C7-4694-B26D-794BD6E924ED}" destId="{EEC58E60-159A-46B7-AEBC-DF00AC1C76D3}" srcOrd="9" destOrd="0" presId="urn:microsoft.com/office/officeart/2008/layout/VerticalCurvedList"/>
    <dgm:cxn modelId="{C1D58724-D75E-4360-8CF5-AF534D4785B5}" type="presParOf" srcId="{EB681817-45C7-4694-B26D-794BD6E924ED}" destId="{3C4524C1-8382-4EB0-8705-0456654CAE7D}" srcOrd="10" destOrd="0" presId="urn:microsoft.com/office/officeart/2008/layout/VerticalCurvedList"/>
    <dgm:cxn modelId="{9EEAC57B-365A-4A3C-90EB-4E053CE10CD1}" type="presParOf" srcId="{3C4524C1-8382-4EB0-8705-0456654CAE7D}" destId="{951386EF-4600-42B6-BF7A-7EE7BE30984D}" srcOrd="0" destOrd="0" presId="urn:microsoft.com/office/officeart/2008/layout/VerticalCurvedList"/>
    <dgm:cxn modelId="{D2E97B54-8C53-40BF-A533-80E44B5119A9}" type="presParOf" srcId="{EB681817-45C7-4694-B26D-794BD6E924ED}" destId="{2676075C-C8CC-47D1-ACBD-AEFC1125971B}" srcOrd="11" destOrd="0" presId="urn:microsoft.com/office/officeart/2008/layout/VerticalCurvedList"/>
    <dgm:cxn modelId="{8D30AB2C-DC63-4F2E-A62B-AF160B048A55}" type="presParOf" srcId="{EB681817-45C7-4694-B26D-794BD6E924ED}" destId="{5266D4DF-889B-42A8-A8A8-04743963030E}" srcOrd="12" destOrd="0" presId="urn:microsoft.com/office/officeart/2008/layout/VerticalCurvedList"/>
    <dgm:cxn modelId="{417986A5-E239-40E6-AA9A-5B9B756C2885}" type="presParOf" srcId="{5266D4DF-889B-42A8-A8A8-04743963030E}" destId="{57E2FF3F-F9FE-4697-BA6D-F518DE5B11AB}" srcOrd="0" destOrd="0" presId="urn:microsoft.com/office/officeart/2008/layout/VerticalCurvedList"/>
    <dgm:cxn modelId="{A2BC5E05-FD69-497D-B67D-DC8331A0E203}" type="presParOf" srcId="{EB681817-45C7-4694-B26D-794BD6E924ED}" destId="{E85362F7-2E72-401F-A802-A21F89997E2E}" srcOrd="13" destOrd="0" presId="urn:microsoft.com/office/officeart/2008/layout/VerticalCurvedList"/>
    <dgm:cxn modelId="{CFCD4F95-A6A3-4E15-84AE-C78269E63EE4}" type="presParOf" srcId="{EB681817-45C7-4694-B26D-794BD6E924ED}" destId="{B2A5B2DD-BD1F-4AB5-9DD8-5CAC1AC5A0AB}" srcOrd="14" destOrd="0" presId="urn:microsoft.com/office/officeart/2008/layout/VerticalCurvedList"/>
    <dgm:cxn modelId="{A346B664-BA71-45BE-AAD0-EA7FB47CEAC7}" type="presParOf" srcId="{B2A5B2DD-BD1F-4AB5-9DD8-5CAC1AC5A0AB}" destId="{BAA57FD9-3D97-4F74-A9F1-0A6F620FD9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 custT="1"/>
      <dgm:spPr>
        <a:solidFill>
          <a:srgbClr val="0156FF"/>
        </a:solidFill>
      </dgm:spPr>
      <dgm:t>
        <a:bodyPr/>
        <a:lstStyle/>
        <a:p>
          <a:r>
            <a:rPr lang="it-IT" sz="3600" dirty="0" smtClean="0"/>
            <a:t>Formazione on line  (20 h)</a:t>
          </a:r>
          <a:endParaRPr lang="it-IT" sz="3600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 custT="1"/>
      <dgm:spPr/>
      <dgm:t>
        <a:bodyPr/>
        <a:lstStyle/>
        <a:p>
          <a:pPr algn="just"/>
          <a:r>
            <a:rPr lang="it-IT" sz="2800" dirty="0" smtClean="0">
              <a:solidFill>
                <a:schemeClr val="tx1"/>
              </a:solidFill>
            </a:rPr>
            <a:t>La Direzione Generale per il Personale Scolastico del MIUR, avvalendosi dell’INDIRE, coordina le attività per la realizzazione e l’aggiornamento della piattaforma digitale che supporta i docenti neoassunti durante tutto il periodo di formazione.</a:t>
          </a:r>
          <a:endParaRPr lang="it-IT" sz="2800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170A0587-B4B1-4555-A636-12DC4F04E29D}">
      <dgm:prSet phldrT="[Testo]" custT="1"/>
      <dgm:spPr/>
      <dgm:t>
        <a:bodyPr/>
        <a:lstStyle/>
        <a:p>
          <a:pPr algn="just"/>
          <a:r>
            <a:rPr lang="it-IT" sz="2800" dirty="0" smtClean="0">
              <a:solidFill>
                <a:schemeClr val="tx1"/>
              </a:solidFill>
            </a:rPr>
            <a:t>La durata della formazione online, in piattaforma INDIRE, è stimata forfettariamente in</a:t>
          </a:r>
          <a:r>
            <a:rPr lang="it-IT" sz="2800" b="1" dirty="0" smtClean="0">
              <a:solidFill>
                <a:schemeClr val="tx1"/>
              </a:solidFill>
            </a:rPr>
            <a:t> 20 ore</a:t>
          </a:r>
          <a:r>
            <a:rPr lang="it-IT" sz="2800" dirty="0" smtClean="0">
              <a:solidFill>
                <a:schemeClr val="tx1"/>
              </a:solidFill>
            </a:rPr>
            <a:t>, ma non è previsto il tracciamento delle attività. </a:t>
          </a:r>
          <a:endParaRPr lang="it-IT" sz="2800" i="0" dirty="0"/>
        </a:p>
      </dgm:t>
    </dgm:pt>
    <dgm:pt modelId="{339F86DE-38E3-4DCB-A7CF-FAE2C1896BCF}" type="parTrans" cxnId="{AF38DC24-2FAA-410D-9E47-0821089CCA75}">
      <dgm:prSet/>
      <dgm:spPr/>
      <dgm:t>
        <a:bodyPr/>
        <a:lstStyle/>
        <a:p>
          <a:endParaRPr lang="it-IT"/>
        </a:p>
      </dgm:t>
    </dgm:pt>
    <dgm:pt modelId="{D70A399A-FD84-46AD-9A8B-CF40F208DB20}" type="sibTrans" cxnId="{AF38DC24-2FAA-410D-9E47-0821089CCA75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E8C33AEE-2C64-4063-9A87-BB32E3794EDA}" type="presOf" srcId="{B8EA71AE-0770-4411-A00C-B3798A3B1D47}" destId="{D6D69CD8-E886-4F6C-80CD-4768D8FB29DA}" srcOrd="0" destOrd="0" presId="urn:microsoft.com/office/officeart/2005/8/layout/vList2"/>
    <dgm:cxn modelId="{188535EA-A03D-4713-A4AC-B7F1BED2521B}" type="presOf" srcId="{B112DB8E-A860-4975-8EC8-B1B46D830160}" destId="{AFA6ACE0-047D-4069-A2F5-CC0CE58BAB6D}" srcOrd="0" destOrd="0" presId="urn:microsoft.com/office/officeart/2005/8/layout/vList2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EE6F0B20-42E9-4735-A908-128ABBBD2A4D}" type="presOf" srcId="{262A68B5-6340-4698-BC05-D06DEEDC11CF}" destId="{AA2BCF7C-D56D-427D-B0D5-5AE055531ACC}" srcOrd="0" destOrd="0" presId="urn:microsoft.com/office/officeart/2005/8/layout/vList2"/>
    <dgm:cxn modelId="{3C3C03F0-1042-4FFE-BB19-DE8C80642B91}" type="presOf" srcId="{170A0587-B4B1-4555-A636-12DC4F04E29D}" destId="{AA2BCF7C-D56D-427D-B0D5-5AE055531ACC}" srcOrd="0" destOrd="1" presId="urn:microsoft.com/office/officeart/2005/8/layout/vList2"/>
    <dgm:cxn modelId="{AF38DC24-2FAA-410D-9E47-0821089CCA75}" srcId="{B8EA71AE-0770-4411-A00C-B3798A3B1D47}" destId="{170A0587-B4B1-4555-A636-12DC4F04E29D}" srcOrd="1" destOrd="0" parTransId="{339F86DE-38E3-4DCB-A7CF-FAE2C1896BCF}" sibTransId="{D70A399A-FD84-46AD-9A8B-CF40F208DB20}"/>
    <dgm:cxn modelId="{AFD9B0A4-F308-4A13-8B6E-181116838E68}" type="presParOf" srcId="{AFA6ACE0-047D-4069-A2F5-CC0CE58BAB6D}" destId="{D6D69CD8-E886-4F6C-80CD-4768D8FB29DA}" srcOrd="0" destOrd="0" presId="urn:microsoft.com/office/officeart/2005/8/layout/vList2"/>
    <dgm:cxn modelId="{6DE1230A-BC9D-4BE7-BD8B-DF1FF378EC1D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8D0906-119D-4003-AD0D-12F221CA3CF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D3198CC-0728-471E-BF15-E7917CFED802}">
      <dgm:prSet phldrT="[Testo]" custT="1"/>
      <dgm:spPr>
        <a:solidFill>
          <a:srgbClr val="F4FCFE"/>
        </a:solidFill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l’analisi e le riflessioni sul proprio percorso formativo a partire dal </a:t>
          </a:r>
          <a:r>
            <a:rPr lang="it-IT" sz="1800" b="1" dirty="0" smtClean="0">
              <a:solidFill>
                <a:schemeClr val="tx1"/>
              </a:solidFill>
            </a:rPr>
            <a:t>bilancio di competenze;</a:t>
          </a:r>
          <a:endParaRPr lang="it-IT" sz="1800" b="1" dirty="0">
            <a:solidFill>
              <a:schemeClr val="tx1"/>
            </a:solidFill>
          </a:endParaRPr>
        </a:p>
      </dgm:t>
    </dgm:pt>
    <dgm:pt modelId="{F7928202-7A1C-420E-9036-A12480CAFA3A}" type="parTrans" cxnId="{49F36C09-0134-41C7-A4D3-387DB2C9494E}">
      <dgm:prSet/>
      <dgm:spPr/>
      <dgm:t>
        <a:bodyPr/>
        <a:lstStyle/>
        <a:p>
          <a:endParaRPr lang="it-IT"/>
        </a:p>
      </dgm:t>
    </dgm:pt>
    <dgm:pt modelId="{915BAAD7-84BA-41BE-96E2-20A0A6E966F5}" type="sibTrans" cxnId="{49F36C09-0134-41C7-A4D3-387DB2C9494E}">
      <dgm:prSet/>
      <dgm:spPr/>
      <dgm:t>
        <a:bodyPr/>
        <a:lstStyle/>
        <a:p>
          <a:endParaRPr lang="it-IT"/>
        </a:p>
      </dgm:t>
    </dgm:pt>
    <dgm:pt modelId="{89D93D16-64A7-4F41-B8E6-486862FF9C99}">
      <dgm:prSet phldrT="[Testo]" custT="1"/>
      <dgm:spPr>
        <a:solidFill>
          <a:srgbClr val="CCFFFF"/>
        </a:solidFill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la compilazione di </a:t>
          </a:r>
          <a:r>
            <a:rPr lang="it-IT" sz="1800" b="1" dirty="0" smtClean="0">
              <a:solidFill>
                <a:schemeClr val="tx1"/>
              </a:solidFill>
            </a:rPr>
            <a:t>questionari per il monitoraggio </a:t>
          </a:r>
          <a:r>
            <a:rPr lang="it-IT" sz="1800" dirty="0" smtClean="0">
              <a:solidFill>
                <a:schemeClr val="tx1"/>
              </a:solidFill>
            </a:rPr>
            <a:t>delle diverse fasi del percorso formativo;</a:t>
          </a:r>
          <a:endParaRPr lang="it-IT" sz="1800" dirty="0">
            <a:solidFill>
              <a:schemeClr val="tx1"/>
            </a:solidFill>
          </a:endParaRPr>
        </a:p>
      </dgm:t>
    </dgm:pt>
    <dgm:pt modelId="{8E7B5D42-4575-4B60-80D7-BEE0E755BB78}" type="parTrans" cxnId="{1D6927AC-BE7F-4B8A-B1F5-1A3455D2FAE2}">
      <dgm:prSet/>
      <dgm:spPr/>
      <dgm:t>
        <a:bodyPr/>
        <a:lstStyle/>
        <a:p>
          <a:endParaRPr lang="it-IT"/>
        </a:p>
      </dgm:t>
    </dgm:pt>
    <dgm:pt modelId="{B9BAC471-38D1-4B03-87D4-CFBA5DAAEBC4}" type="sibTrans" cxnId="{1D6927AC-BE7F-4B8A-B1F5-1A3455D2FAE2}">
      <dgm:prSet/>
      <dgm:spPr/>
      <dgm:t>
        <a:bodyPr/>
        <a:lstStyle/>
        <a:p>
          <a:endParaRPr lang="it-IT"/>
        </a:p>
      </dgm:t>
    </dgm:pt>
    <dgm:pt modelId="{CA0583D3-CE05-4708-8724-5018D59359A1}">
      <dgm:prSet phldrT="[Tes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400" dirty="0" smtClean="0">
              <a:solidFill>
                <a:schemeClr val="tx1"/>
              </a:solidFill>
            </a:rPr>
            <a:t>l’elaborazione di un </a:t>
          </a:r>
          <a:r>
            <a:rPr lang="it-IT" sz="1600" b="1" dirty="0" smtClean="0">
              <a:solidFill>
                <a:schemeClr val="tx1"/>
              </a:solidFill>
            </a:rPr>
            <a:t>portfolio professionale </a:t>
          </a:r>
          <a:r>
            <a:rPr lang="it-IT" sz="1400" dirty="0" smtClean="0">
              <a:solidFill>
                <a:schemeClr val="tx1"/>
              </a:solidFill>
            </a:rPr>
            <a:t>che documenta la progettazione, la realizzazione e la valutazione delle attività didattiche e che sarà consegnato al Comitato di Valutazione e al Dirigente scolastico;</a:t>
          </a:r>
          <a:endParaRPr lang="it-IT" sz="1400" dirty="0">
            <a:solidFill>
              <a:schemeClr val="tx1"/>
            </a:solidFill>
          </a:endParaRPr>
        </a:p>
      </dgm:t>
    </dgm:pt>
    <dgm:pt modelId="{C0CB2B06-D10E-498B-8AE9-582A24802685}" type="parTrans" cxnId="{4485F3EE-AD4B-4671-BAA5-19A9D4A5508C}">
      <dgm:prSet/>
      <dgm:spPr/>
      <dgm:t>
        <a:bodyPr/>
        <a:lstStyle/>
        <a:p>
          <a:endParaRPr lang="it-IT"/>
        </a:p>
      </dgm:t>
    </dgm:pt>
    <dgm:pt modelId="{98D6EAC3-FB97-4993-92F3-9292723653EB}" type="sibTrans" cxnId="{4485F3EE-AD4B-4671-BAA5-19A9D4A5508C}">
      <dgm:prSet/>
      <dgm:spPr/>
      <dgm:t>
        <a:bodyPr/>
        <a:lstStyle/>
        <a:p>
          <a:endParaRPr lang="it-IT"/>
        </a:p>
      </dgm:t>
    </dgm:pt>
    <dgm:pt modelId="{EC516A2E-9933-402B-8707-9F110118C29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sz="1600" dirty="0" smtClean="0">
              <a:solidFill>
                <a:schemeClr val="bg1"/>
              </a:solidFill>
            </a:rPr>
            <a:t>la ricerca di </a:t>
          </a:r>
          <a:r>
            <a:rPr lang="it-IT" sz="1800" b="1" dirty="0" smtClean="0">
              <a:solidFill>
                <a:schemeClr val="bg1"/>
              </a:solidFill>
            </a:rPr>
            <a:t>materiali di studio, </a:t>
          </a:r>
          <a:r>
            <a:rPr lang="it-IT" sz="1600" dirty="0" smtClean="0">
              <a:solidFill>
                <a:schemeClr val="bg1"/>
              </a:solidFill>
            </a:rPr>
            <a:t>risorse didattiche, consultazione di siti, messi a disposizione durante il percorso formativo. </a:t>
          </a:r>
          <a:endParaRPr lang="it-IT" sz="1600" dirty="0">
            <a:solidFill>
              <a:schemeClr val="bg1"/>
            </a:solidFill>
          </a:endParaRPr>
        </a:p>
      </dgm:t>
    </dgm:pt>
    <dgm:pt modelId="{AA59549B-9F3A-49C1-A8C9-54EE12AC425C}" type="parTrans" cxnId="{9E9A2C49-28A4-4837-8A38-5727D122FDEA}">
      <dgm:prSet/>
      <dgm:spPr/>
      <dgm:t>
        <a:bodyPr/>
        <a:lstStyle/>
        <a:p>
          <a:endParaRPr lang="it-IT"/>
        </a:p>
      </dgm:t>
    </dgm:pt>
    <dgm:pt modelId="{E63480C9-7D93-4D14-A6A0-3F3DF3121F37}" type="sibTrans" cxnId="{9E9A2C49-28A4-4837-8A38-5727D122FDEA}">
      <dgm:prSet/>
      <dgm:spPr/>
      <dgm:t>
        <a:bodyPr/>
        <a:lstStyle/>
        <a:p>
          <a:endParaRPr lang="it-IT"/>
        </a:p>
      </dgm:t>
    </dgm:pt>
    <dgm:pt modelId="{1B0EE306-7274-4DE0-BB21-3EF3907D4A38}" type="pres">
      <dgm:prSet presAssocID="{3B8D0906-119D-4003-AD0D-12F221CA3CFB}" presName="CompostProcess" presStyleCnt="0">
        <dgm:presLayoutVars>
          <dgm:dir/>
          <dgm:resizeHandles val="exact"/>
        </dgm:presLayoutVars>
      </dgm:prSet>
      <dgm:spPr/>
    </dgm:pt>
    <dgm:pt modelId="{CDAC2018-8D9B-476F-925B-3BF43F36F219}" type="pres">
      <dgm:prSet presAssocID="{3B8D0906-119D-4003-AD0D-12F221CA3CFB}" presName="arrow" presStyleLbl="bgShp" presStyleIdx="0" presStyleCnt="1"/>
      <dgm:spPr/>
    </dgm:pt>
    <dgm:pt modelId="{DC318892-F503-4BBD-A08C-5EBA226D9104}" type="pres">
      <dgm:prSet presAssocID="{3B8D0906-119D-4003-AD0D-12F221CA3CFB}" presName="linearProcess" presStyleCnt="0"/>
      <dgm:spPr/>
    </dgm:pt>
    <dgm:pt modelId="{B9576D66-8509-44ED-A902-95E9794D0934}" type="pres">
      <dgm:prSet presAssocID="{4D3198CC-0728-471E-BF15-E7917CFED802}" presName="textNode" presStyleLbl="node1" presStyleIdx="0" presStyleCnt="4" custScaleY="1111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3D97C6-3D3D-4861-B618-FA9145D57532}" type="pres">
      <dgm:prSet presAssocID="{915BAAD7-84BA-41BE-96E2-20A0A6E966F5}" presName="sibTrans" presStyleCnt="0"/>
      <dgm:spPr/>
    </dgm:pt>
    <dgm:pt modelId="{704EF1BD-FDD3-4982-9C88-EEFBB153FC5B}" type="pres">
      <dgm:prSet presAssocID="{CA0583D3-CE05-4708-8724-5018D59359A1}" presName="textNode" presStyleLbl="node1" presStyleIdx="1" presStyleCnt="4" custScaleX="108452" custScaleY="1129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F417F3-ECA0-4841-AA01-EB7C844E9F02}" type="pres">
      <dgm:prSet presAssocID="{98D6EAC3-FB97-4993-92F3-9292723653EB}" presName="sibTrans" presStyleCnt="0"/>
      <dgm:spPr/>
    </dgm:pt>
    <dgm:pt modelId="{F40904E7-3A69-4205-8914-067CC5F4EE3F}" type="pres">
      <dgm:prSet presAssocID="{89D93D16-64A7-4F41-B8E6-486862FF9C9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62055D-96A9-4396-A5FE-DB3D8CFC6741}" type="pres">
      <dgm:prSet presAssocID="{B9BAC471-38D1-4B03-87D4-CFBA5DAAEBC4}" presName="sibTrans" presStyleCnt="0"/>
      <dgm:spPr/>
    </dgm:pt>
    <dgm:pt modelId="{CCCF6F90-98F8-4F72-8D3F-372B871D98A8}" type="pres">
      <dgm:prSet presAssocID="{EC516A2E-9933-402B-8707-9F110118C29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B944174-152C-4EF7-AB2A-6B05C909EFC0}" type="presOf" srcId="{CA0583D3-CE05-4708-8724-5018D59359A1}" destId="{704EF1BD-FDD3-4982-9C88-EEFBB153FC5B}" srcOrd="0" destOrd="0" presId="urn:microsoft.com/office/officeart/2005/8/layout/hProcess9"/>
    <dgm:cxn modelId="{4CD325D7-A2F4-454B-8DEB-544695839698}" type="presOf" srcId="{89D93D16-64A7-4F41-B8E6-486862FF9C99}" destId="{F40904E7-3A69-4205-8914-067CC5F4EE3F}" srcOrd="0" destOrd="0" presId="urn:microsoft.com/office/officeart/2005/8/layout/hProcess9"/>
    <dgm:cxn modelId="{A06A0C17-209F-4F9F-9EF9-3AF8C0FBDF4D}" type="presOf" srcId="{EC516A2E-9933-402B-8707-9F110118C296}" destId="{CCCF6F90-98F8-4F72-8D3F-372B871D98A8}" srcOrd="0" destOrd="0" presId="urn:microsoft.com/office/officeart/2005/8/layout/hProcess9"/>
    <dgm:cxn modelId="{47131223-DD79-43A1-AF69-A90ED4E29B69}" type="presOf" srcId="{3B8D0906-119D-4003-AD0D-12F221CA3CFB}" destId="{1B0EE306-7274-4DE0-BB21-3EF3907D4A38}" srcOrd="0" destOrd="0" presId="urn:microsoft.com/office/officeart/2005/8/layout/hProcess9"/>
    <dgm:cxn modelId="{49F36C09-0134-41C7-A4D3-387DB2C9494E}" srcId="{3B8D0906-119D-4003-AD0D-12F221CA3CFB}" destId="{4D3198CC-0728-471E-BF15-E7917CFED802}" srcOrd="0" destOrd="0" parTransId="{F7928202-7A1C-420E-9036-A12480CAFA3A}" sibTransId="{915BAAD7-84BA-41BE-96E2-20A0A6E966F5}"/>
    <dgm:cxn modelId="{9E9A2C49-28A4-4837-8A38-5727D122FDEA}" srcId="{3B8D0906-119D-4003-AD0D-12F221CA3CFB}" destId="{EC516A2E-9933-402B-8707-9F110118C296}" srcOrd="3" destOrd="0" parTransId="{AA59549B-9F3A-49C1-A8C9-54EE12AC425C}" sibTransId="{E63480C9-7D93-4D14-A6A0-3F3DF3121F37}"/>
    <dgm:cxn modelId="{1D6927AC-BE7F-4B8A-B1F5-1A3455D2FAE2}" srcId="{3B8D0906-119D-4003-AD0D-12F221CA3CFB}" destId="{89D93D16-64A7-4F41-B8E6-486862FF9C99}" srcOrd="2" destOrd="0" parTransId="{8E7B5D42-4575-4B60-80D7-BEE0E755BB78}" sibTransId="{B9BAC471-38D1-4B03-87D4-CFBA5DAAEBC4}"/>
    <dgm:cxn modelId="{F24A4C5C-CD73-47AB-B722-F9E0F481C5AC}" type="presOf" srcId="{4D3198CC-0728-471E-BF15-E7917CFED802}" destId="{B9576D66-8509-44ED-A902-95E9794D0934}" srcOrd="0" destOrd="0" presId="urn:microsoft.com/office/officeart/2005/8/layout/hProcess9"/>
    <dgm:cxn modelId="{4485F3EE-AD4B-4671-BAA5-19A9D4A5508C}" srcId="{3B8D0906-119D-4003-AD0D-12F221CA3CFB}" destId="{CA0583D3-CE05-4708-8724-5018D59359A1}" srcOrd="1" destOrd="0" parTransId="{C0CB2B06-D10E-498B-8AE9-582A24802685}" sibTransId="{98D6EAC3-FB97-4993-92F3-9292723653EB}"/>
    <dgm:cxn modelId="{FBFD1E8E-EB29-4211-9197-DCF7E164CB7F}" type="presParOf" srcId="{1B0EE306-7274-4DE0-BB21-3EF3907D4A38}" destId="{CDAC2018-8D9B-476F-925B-3BF43F36F219}" srcOrd="0" destOrd="0" presId="urn:microsoft.com/office/officeart/2005/8/layout/hProcess9"/>
    <dgm:cxn modelId="{FC41A045-D80F-4F6E-8B29-AA43DC2695CD}" type="presParOf" srcId="{1B0EE306-7274-4DE0-BB21-3EF3907D4A38}" destId="{DC318892-F503-4BBD-A08C-5EBA226D9104}" srcOrd="1" destOrd="0" presId="urn:microsoft.com/office/officeart/2005/8/layout/hProcess9"/>
    <dgm:cxn modelId="{728B5CDF-0526-43D6-ACC2-D21654FD94BC}" type="presParOf" srcId="{DC318892-F503-4BBD-A08C-5EBA226D9104}" destId="{B9576D66-8509-44ED-A902-95E9794D0934}" srcOrd="0" destOrd="0" presId="urn:microsoft.com/office/officeart/2005/8/layout/hProcess9"/>
    <dgm:cxn modelId="{F17FE8B1-F078-4570-A350-D53F80B29458}" type="presParOf" srcId="{DC318892-F503-4BBD-A08C-5EBA226D9104}" destId="{EE3D97C6-3D3D-4861-B618-FA9145D57532}" srcOrd="1" destOrd="0" presId="urn:microsoft.com/office/officeart/2005/8/layout/hProcess9"/>
    <dgm:cxn modelId="{537FDD0A-1049-47AE-886E-BA49005FCBAA}" type="presParOf" srcId="{DC318892-F503-4BBD-A08C-5EBA226D9104}" destId="{704EF1BD-FDD3-4982-9C88-EEFBB153FC5B}" srcOrd="2" destOrd="0" presId="urn:microsoft.com/office/officeart/2005/8/layout/hProcess9"/>
    <dgm:cxn modelId="{DB68A35A-55E4-423C-9449-361AE8542A71}" type="presParOf" srcId="{DC318892-F503-4BBD-A08C-5EBA226D9104}" destId="{DEF417F3-ECA0-4841-AA01-EB7C844E9F02}" srcOrd="3" destOrd="0" presId="urn:microsoft.com/office/officeart/2005/8/layout/hProcess9"/>
    <dgm:cxn modelId="{A9C9ECE7-E2A1-4CE1-BF46-A6E40EB1183A}" type="presParOf" srcId="{DC318892-F503-4BBD-A08C-5EBA226D9104}" destId="{F40904E7-3A69-4205-8914-067CC5F4EE3F}" srcOrd="4" destOrd="0" presId="urn:microsoft.com/office/officeart/2005/8/layout/hProcess9"/>
    <dgm:cxn modelId="{617C11C2-DCB8-4549-A11F-0A788FE383E6}" type="presParOf" srcId="{DC318892-F503-4BBD-A08C-5EBA226D9104}" destId="{4362055D-96A9-4396-A5FE-DB3D8CFC6741}" srcOrd="5" destOrd="0" presId="urn:microsoft.com/office/officeart/2005/8/layout/hProcess9"/>
    <dgm:cxn modelId="{89AD6548-BBFB-480E-91CF-C5A7C0C5A78F}" type="presParOf" srcId="{DC318892-F503-4BBD-A08C-5EBA226D9104}" destId="{CCCF6F90-98F8-4F72-8D3F-372B871D98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3E16A23-1FDF-48C7-A80E-77CB473FF003}">
      <dgm:prSet phldrT="[Testo]"/>
      <dgm:spPr>
        <a:solidFill>
          <a:srgbClr val="0156FF"/>
        </a:solidFill>
      </dgm:spPr>
      <dgm:t>
        <a:bodyPr/>
        <a:lstStyle/>
        <a:p>
          <a:r>
            <a:rPr lang="it-IT" dirty="0" smtClean="0"/>
            <a:t>Incontro finale (3 h)</a:t>
          </a:r>
          <a:endParaRPr lang="it-IT" dirty="0"/>
        </a:p>
      </dgm:t>
    </dgm:pt>
    <dgm:pt modelId="{1F6AABEF-454F-4FE8-A8A1-2EA1B08110B9}" type="parTrans" cxnId="{4EC304CF-98E3-4F2C-82E2-BA01E1608BD0}">
      <dgm:prSet/>
      <dgm:spPr/>
      <dgm:t>
        <a:bodyPr/>
        <a:lstStyle/>
        <a:p>
          <a:endParaRPr lang="it-IT"/>
        </a:p>
      </dgm:t>
    </dgm:pt>
    <dgm:pt modelId="{540B46B3-92B3-472E-A26A-2C52415EDDD9}" type="sibTrans" cxnId="{4EC304CF-98E3-4F2C-82E2-BA01E1608BD0}">
      <dgm:prSet/>
      <dgm:spPr/>
      <dgm:t>
        <a:bodyPr/>
        <a:lstStyle/>
        <a:p>
          <a:endParaRPr lang="it-IT"/>
        </a:p>
      </dgm:t>
    </dgm:pt>
    <dgm:pt modelId="{5EFF9B34-F6D9-41DF-A91F-D92263A5CDBD}">
      <dgm:prSet phldrT="[Testo]"/>
      <dgm:spPr/>
      <dgm:t>
        <a:bodyPr/>
        <a:lstStyle/>
        <a:p>
          <a:pPr algn="just"/>
          <a:r>
            <a:rPr lang="it-IT" dirty="0" smtClean="0">
              <a:solidFill>
                <a:schemeClr val="tx1"/>
              </a:solidFill>
            </a:rPr>
            <a:t> L’incontro, da realizzare a conclusione dei laboratori formativi, è finalizzato alla condivisione del lavoro svolto dai docenti e alla riflessione sui punti di forza dell’esperienza, sulle criticità e su eventuali proposte migliorative.</a:t>
          </a:r>
          <a:endParaRPr lang="it-IT" dirty="0"/>
        </a:p>
      </dgm:t>
    </dgm:pt>
    <dgm:pt modelId="{FD2E0DBD-ABAD-418D-A5B8-21CB38740845}" type="parTrans" cxnId="{D0309144-3CC6-432F-86DA-132EA1A9CA39}">
      <dgm:prSet/>
      <dgm:spPr/>
      <dgm:t>
        <a:bodyPr/>
        <a:lstStyle/>
        <a:p>
          <a:endParaRPr lang="it-IT"/>
        </a:p>
      </dgm:t>
    </dgm:pt>
    <dgm:pt modelId="{E4FC95A6-6D9D-48EE-AE07-45B0265AF29A}" type="sibTrans" cxnId="{D0309144-3CC6-432F-86DA-132EA1A9CA39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1BD6439-601A-4A28-8006-A3301872F552}" type="pres">
      <dgm:prSet presAssocID="{03E16A23-1FDF-48C7-A80E-77CB473FF0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B325EF-C7C2-4951-BA1B-3497765AE77B}" type="pres">
      <dgm:prSet presAssocID="{03E16A23-1FDF-48C7-A80E-77CB473FF0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309144-3CC6-432F-86DA-132EA1A9CA39}" srcId="{03E16A23-1FDF-48C7-A80E-77CB473FF003}" destId="{5EFF9B34-F6D9-41DF-A91F-D92263A5CDBD}" srcOrd="0" destOrd="0" parTransId="{FD2E0DBD-ABAD-418D-A5B8-21CB38740845}" sibTransId="{E4FC95A6-6D9D-48EE-AE07-45B0265AF29A}"/>
    <dgm:cxn modelId="{F5A30F02-1F08-4335-92DC-BCD3383DE1D9}" type="presOf" srcId="{5EFF9B34-F6D9-41DF-A91F-D92263A5CDBD}" destId="{CBB325EF-C7C2-4951-BA1B-3497765AE77B}" srcOrd="0" destOrd="0" presId="urn:microsoft.com/office/officeart/2005/8/layout/vList2"/>
    <dgm:cxn modelId="{50F4352A-61E3-4BA0-A692-3BE1C6EA6DD6}" type="presOf" srcId="{B112DB8E-A860-4975-8EC8-B1B46D830160}" destId="{AFA6ACE0-047D-4069-A2F5-CC0CE58BAB6D}" srcOrd="0" destOrd="0" presId="urn:microsoft.com/office/officeart/2005/8/layout/vList2"/>
    <dgm:cxn modelId="{4EC304CF-98E3-4F2C-82E2-BA01E1608BD0}" srcId="{B112DB8E-A860-4975-8EC8-B1B46D830160}" destId="{03E16A23-1FDF-48C7-A80E-77CB473FF003}" srcOrd="0" destOrd="0" parTransId="{1F6AABEF-454F-4FE8-A8A1-2EA1B08110B9}" sibTransId="{540B46B3-92B3-472E-A26A-2C52415EDDD9}"/>
    <dgm:cxn modelId="{BE832865-C14E-4F7F-B435-6E5A5FF227AB}" type="presOf" srcId="{03E16A23-1FDF-48C7-A80E-77CB473FF003}" destId="{01BD6439-601A-4A28-8006-A3301872F552}" srcOrd="0" destOrd="0" presId="urn:microsoft.com/office/officeart/2005/8/layout/vList2"/>
    <dgm:cxn modelId="{3F018039-EF50-41C2-9AE5-67E4C59CC7CB}" type="presParOf" srcId="{AFA6ACE0-047D-4069-A2F5-CC0CE58BAB6D}" destId="{01BD6439-601A-4A28-8006-A3301872F552}" srcOrd="0" destOrd="0" presId="urn:microsoft.com/office/officeart/2005/8/layout/vList2"/>
    <dgm:cxn modelId="{8E7F48C7-6697-42C7-ABD4-9C910EB9F222}" type="presParOf" srcId="{AFA6ACE0-047D-4069-A2F5-CC0CE58BAB6D}" destId="{CBB325EF-C7C2-4951-BA1B-3497765AE77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1D5CF0-B262-4D59-BDC0-84DDC923DA04}" type="doc">
      <dgm:prSet loTypeId="urn:microsoft.com/office/officeart/2005/8/layout/bList2" loCatId="list" qsTypeId="urn:microsoft.com/office/officeart/2005/8/quickstyle/simple2" qsCatId="simple" csTypeId="urn:microsoft.com/office/officeart/2005/8/colors/accent1_2" csCatId="accent1" phldr="1"/>
      <dgm:spPr/>
    </dgm:pt>
    <dgm:pt modelId="{CFD34F42-C53A-403D-B07B-DCE793AA82E4}">
      <dgm:prSet phldrT="[Testo]"/>
      <dgm:spPr/>
      <dgm:t>
        <a:bodyPr/>
        <a:lstStyle/>
        <a:p>
          <a:r>
            <a:rPr lang="it-IT" dirty="0" smtClean="0"/>
            <a:t>Frequenza </a:t>
          </a:r>
          <a:endParaRPr lang="it-IT" dirty="0"/>
        </a:p>
      </dgm:t>
    </dgm:pt>
    <dgm:pt modelId="{1EF0AF52-613B-48CE-8673-D047ECAC519E}" type="parTrans" cxnId="{60208650-9820-47AE-9C41-768CFC44AA67}">
      <dgm:prSet/>
      <dgm:spPr/>
      <dgm:t>
        <a:bodyPr/>
        <a:lstStyle/>
        <a:p>
          <a:endParaRPr lang="it-IT"/>
        </a:p>
      </dgm:t>
    </dgm:pt>
    <dgm:pt modelId="{00BC644E-E8BC-4503-BD0D-7C418DE58D67}" type="sibTrans" cxnId="{60208650-9820-47AE-9C41-768CFC44AA67}">
      <dgm:prSet/>
      <dgm:spPr/>
      <dgm:t>
        <a:bodyPr/>
        <a:lstStyle/>
        <a:p>
          <a:endParaRPr lang="it-IT"/>
        </a:p>
      </dgm:t>
    </dgm:pt>
    <dgm:pt modelId="{FC9B37F6-5182-485A-9D12-E8DC6DB0A054}">
      <dgm:prSet phldrT="[Testo]"/>
      <dgm:spPr/>
      <dgm:t>
        <a:bodyPr/>
        <a:lstStyle/>
        <a:p>
          <a:r>
            <a:rPr lang="it-IT" dirty="0" smtClean="0"/>
            <a:t>Attestato </a:t>
          </a:r>
          <a:endParaRPr lang="it-IT" dirty="0"/>
        </a:p>
      </dgm:t>
    </dgm:pt>
    <dgm:pt modelId="{947D1DC3-B19A-4DDA-AA4F-AB68404A6F6B}" type="parTrans" cxnId="{A529C86F-69C3-4A57-9373-B255F561FB5B}">
      <dgm:prSet/>
      <dgm:spPr/>
      <dgm:t>
        <a:bodyPr/>
        <a:lstStyle/>
        <a:p>
          <a:endParaRPr lang="it-IT"/>
        </a:p>
      </dgm:t>
    </dgm:pt>
    <dgm:pt modelId="{B9BA46EF-BD68-4D34-A17F-7A94BA48763B}" type="sibTrans" cxnId="{A529C86F-69C3-4A57-9373-B255F561FB5B}">
      <dgm:prSet/>
      <dgm:spPr/>
      <dgm:t>
        <a:bodyPr/>
        <a:lstStyle/>
        <a:p>
          <a:endParaRPr lang="it-IT"/>
        </a:p>
      </dgm:t>
    </dgm:pt>
    <dgm:pt modelId="{E5EDE743-EAFD-40B3-8638-D9BB6B2AFCB8}">
      <dgm:prSet/>
      <dgm:spPr/>
      <dgm:t>
        <a:bodyPr/>
        <a:lstStyle/>
        <a:p>
          <a:r>
            <a:rPr lang="it-IT" altLang="it-IT" dirty="0" smtClean="0"/>
            <a:t>Al termine delle attività  di formazione, il D.S. della Scuola Polo rilascerà l’Attestato di </a:t>
          </a:r>
          <a:r>
            <a:rPr lang="it-IT" altLang="it-IT" b="1" dirty="0" smtClean="0">
              <a:solidFill>
                <a:srgbClr val="0000CC"/>
              </a:solidFill>
            </a:rPr>
            <a:t>frequenza e superamento </a:t>
          </a:r>
          <a:r>
            <a:rPr lang="it-IT" altLang="it-IT" dirty="0" smtClean="0"/>
            <a:t>del corso di formazione.</a:t>
          </a:r>
          <a:endParaRPr lang="it-IT" dirty="0"/>
        </a:p>
      </dgm:t>
    </dgm:pt>
    <dgm:pt modelId="{E137CCB6-DE0D-435F-93E2-236F776522D9}" type="parTrans" cxnId="{8221F8C1-71E3-40B8-A9CD-069AC602AB69}">
      <dgm:prSet/>
      <dgm:spPr/>
      <dgm:t>
        <a:bodyPr/>
        <a:lstStyle/>
        <a:p>
          <a:endParaRPr lang="it-IT"/>
        </a:p>
      </dgm:t>
    </dgm:pt>
    <dgm:pt modelId="{4940EF9C-F3FB-47A9-BBB7-C2E4B374401C}" type="sibTrans" cxnId="{8221F8C1-71E3-40B8-A9CD-069AC602AB69}">
      <dgm:prSet/>
      <dgm:spPr/>
      <dgm:t>
        <a:bodyPr/>
        <a:lstStyle/>
        <a:p>
          <a:endParaRPr lang="it-IT"/>
        </a:p>
      </dgm:t>
    </dgm:pt>
    <dgm:pt modelId="{AD4B8FE3-48F4-448E-BCBF-D78B25CAD2C5}">
      <dgm:prSet/>
      <dgm:spPr/>
      <dgm:t>
        <a:bodyPr/>
        <a:lstStyle/>
        <a:p>
          <a:r>
            <a:rPr lang="it-IT" altLang="it-IT" dirty="0" smtClean="0"/>
            <a:t>L’attestato elencherà le </a:t>
          </a:r>
          <a:r>
            <a:rPr lang="it-IT" altLang="it-IT" b="1" dirty="0" smtClean="0">
              <a:solidFill>
                <a:srgbClr val="0000CC"/>
              </a:solidFill>
            </a:rPr>
            <a:t>ore svolte in ogni fase</a:t>
          </a:r>
          <a:r>
            <a:rPr lang="it-IT" altLang="it-IT" dirty="0" smtClean="0"/>
            <a:t> e sarà </a:t>
          </a:r>
          <a:r>
            <a:rPr lang="it-IT" altLang="it-IT" b="1" dirty="0" smtClean="0">
              <a:solidFill>
                <a:srgbClr val="0000CC"/>
              </a:solidFill>
            </a:rPr>
            <a:t>consegnato</a:t>
          </a:r>
          <a:r>
            <a:rPr lang="it-IT" altLang="it-IT" dirty="0" smtClean="0"/>
            <a:t> dal docente, unitamente al Portfolio formativo, </a:t>
          </a:r>
          <a:r>
            <a:rPr lang="it-IT" altLang="it-IT" b="1" dirty="0" smtClean="0">
              <a:solidFill>
                <a:srgbClr val="0000CC"/>
              </a:solidFill>
            </a:rPr>
            <a:t>al DS della scuola di servizio</a:t>
          </a:r>
          <a:r>
            <a:rPr lang="it-IT" altLang="it-IT" dirty="0" smtClean="0"/>
            <a:t> per la discussione con il Comitato di valutazione.</a:t>
          </a:r>
          <a:endParaRPr lang="it-IT" dirty="0"/>
        </a:p>
      </dgm:t>
    </dgm:pt>
    <dgm:pt modelId="{85652686-687C-428B-85CA-842F512CB6A3}" type="parTrans" cxnId="{6A504774-B67D-45A2-87D0-BEEB8EFED021}">
      <dgm:prSet/>
      <dgm:spPr/>
      <dgm:t>
        <a:bodyPr/>
        <a:lstStyle/>
        <a:p>
          <a:endParaRPr lang="it-IT"/>
        </a:p>
      </dgm:t>
    </dgm:pt>
    <dgm:pt modelId="{62DDEF74-7BCA-43C8-AE31-D5E174472513}" type="sibTrans" cxnId="{6A504774-B67D-45A2-87D0-BEEB8EFED021}">
      <dgm:prSet/>
      <dgm:spPr/>
      <dgm:t>
        <a:bodyPr/>
        <a:lstStyle/>
        <a:p>
          <a:endParaRPr lang="it-IT"/>
        </a:p>
      </dgm:t>
    </dgm:pt>
    <dgm:pt modelId="{17D48872-769C-4DCD-B6C0-515199421223}" type="pres">
      <dgm:prSet presAssocID="{C41D5CF0-B262-4D59-BDC0-84DDC923DA04}" presName="diagram" presStyleCnt="0">
        <dgm:presLayoutVars>
          <dgm:dir/>
          <dgm:animLvl val="lvl"/>
          <dgm:resizeHandles val="exact"/>
        </dgm:presLayoutVars>
      </dgm:prSet>
      <dgm:spPr/>
    </dgm:pt>
    <dgm:pt modelId="{DA9D90E4-C1BC-4B05-B26D-C358E6519A4E}" type="pres">
      <dgm:prSet presAssocID="{CFD34F42-C53A-403D-B07B-DCE793AA82E4}" presName="compNode" presStyleCnt="0"/>
      <dgm:spPr/>
    </dgm:pt>
    <dgm:pt modelId="{F5DD086C-2B6C-4AE4-A57F-904FDFB5975E}" type="pres">
      <dgm:prSet presAssocID="{CFD34F42-C53A-403D-B07B-DCE793AA82E4}" presName="childRect" presStyleLbl="bgAcc1" presStyleIdx="0" presStyleCnt="2" custLinFactNeighborX="62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BFA582-A8E0-4BD0-B0AE-CE95B31AFB1C}" type="pres">
      <dgm:prSet presAssocID="{CFD34F42-C53A-403D-B07B-DCE793AA82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65935C-E7BD-49B5-AB83-4C95D77ABE92}" type="pres">
      <dgm:prSet presAssocID="{CFD34F42-C53A-403D-B07B-DCE793AA82E4}" presName="parentRect" presStyleLbl="alignNode1" presStyleIdx="0" presStyleCnt="2" custLinFactNeighborX="7029"/>
      <dgm:spPr/>
      <dgm:t>
        <a:bodyPr/>
        <a:lstStyle/>
        <a:p>
          <a:endParaRPr lang="it-IT"/>
        </a:p>
      </dgm:t>
    </dgm:pt>
    <dgm:pt modelId="{86AD4718-5709-4606-B10C-AEEC58742AFE}" type="pres">
      <dgm:prSet presAssocID="{CFD34F42-C53A-403D-B07B-DCE793AA82E4}" presName="adorn" presStyleLbl="fgAccFollowNode1" presStyleIdx="0" presStyleCnt="2" custLinFactNeighborX="105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AC54913-8821-47BA-A993-0F3F6A513F56}" type="pres">
      <dgm:prSet presAssocID="{00BC644E-E8BC-4503-BD0D-7C418DE58D6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D0C0EC4-0F41-4C4A-9E1D-26491FE06C72}" type="pres">
      <dgm:prSet presAssocID="{FC9B37F6-5182-485A-9D12-E8DC6DB0A054}" presName="compNode" presStyleCnt="0"/>
      <dgm:spPr/>
    </dgm:pt>
    <dgm:pt modelId="{CA412716-CD1F-416F-8B74-27E7266FA599}" type="pres">
      <dgm:prSet presAssocID="{FC9B37F6-5182-485A-9D12-E8DC6DB0A054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F31A52-AEFD-4C0C-8F00-38FF2617CBEE}" type="pres">
      <dgm:prSet presAssocID="{FC9B37F6-5182-485A-9D12-E8DC6DB0A05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9DDBEC-7CAF-433A-8080-7308DC4D6F8C}" type="pres">
      <dgm:prSet presAssocID="{FC9B37F6-5182-485A-9D12-E8DC6DB0A054}" presName="parentRect" presStyleLbl="alignNode1" presStyleIdx="1" presStyleCnt="2"/>
      <dgm:spPr/>
      <dgm:t>
        <a:bodyPr/>
        <a:lstStyle/>
        <a:p>
          <a:endParaRPr lang="it-IT"/>
        </a:p>
      </dgm:t>
    </dgm:pt>
    <dgm:pt modelId="{D633D530-20D5-43AE-844F-D1BAD14B42DB}" type="pres">
      <dgm:prSet presAssocID="{FC9B37F6-5182-485A-9D12-E8DC6DB0A054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88F483A2-A16C-42DB-AD9F-7CC7396D7E43}" type="presOf" srcId="{00BC644E-E8BC-4503-BD0D-7C418DE58D67}" destId="{1AC54913-8821-47BA-A993-0F3F6A513F56}" srcOrd="0" destOrd="0" presId="urn:microsoft.com/office/officeart/2005/8/layout/bList2"/>
    <dgm:cxn modelId="{6A504774-B67D-45A2-87D0-BEEB8EFED021}" srcId="{FC9B37F6-5182-485A-9D12-E8DC6DB0A054}" destId="{AD4B8FE3-48F4-448E-BCBF-D78B25CAD2C5}" srcOrd="0" destOrd="0" parTransId="{85652686-687C-428B-85CA-842F512CB6A3}" sibTransId="{62DDEF74-7BCA-43C8-AE31-D5E174472513}"/>
    <dgm:cxn modelId="{F10A9E6D-0334-4882-9590-525F7427BB64}" type="presOf" srcId="{FC9B37F6-5182-485A-9D12-E8DC6DB0A054}" destId="{AFF31A52-AEFD-4C0C-8F00-38FF2617CBEE}" srcOrd="0" destOrd="0" presId="urn:microsoft.com/office/officeart/2005/8/layout/bList2"/>
    <dgm:cxn modelId="{1033A4DD-C1E6-44D7-91B3-C2C8EE600CC7}" type="presOf" srcId="{CFD34F42-C53A-403D-B07B-DCE793AA82E4}" destId="{D465935C-E7BD-49B5-AB83-4C95D77ABE92}" srcOrd="1" destOrd="0" presId="urn:microsoft.com/office/officeart/2005/8/layout/bList2"/>
    <dgm:cxn modelId="{BD05C2B0-F8D3-4ABC-B261-13E191ADC9D9}" type="presOf" srcId="{AD4B8FE3-48F4-448E-BCBF-D78B25CAD2C5}" destId="{CA412716-CD1F-416F-8B74-27E7266FA599}" srcOrd="0" destOrd="0" presId="urn:microsoft.com/office/officeart/2005/8/layout/bList2"/>
    <dgm:cxn modelId="{76AA69BE-02EA-4E21-8A7E-2564C9BD94FB}" type="presOf" srcId="{C41D5CF0-B262-4D59-BDC0-84DDC923DA04}" destId="{17D48872-769C-4DCD-B6C0-515199421223}" srcOrd="0" destOrd="0" presId="urn:microsoft.com/office/officeart/2005/8/layout/bList2"/>
    <dgm:cxn modelId="{A529C86F-69C3-4A57-9373-B255F561FB5B}" srcId="{C41D5CF0-B262-4D59-BDC0-84DDC923DA04}" destId="{FC9B37F6-5182-485A-9D12-E8DC6DB0A054}" srcOrd="1" destOrd="0" parTransId="{947D1DC3-B19A-4DDA-AA4F-AB68404A6F6B}" sibTransId="{B9BA46EF-BD68-4D34-A17F-7A94BA48763B}"/>
    <dgm:cxn modelId="{A9738E26-B373-423C-90AB-A4C2212DB631}" type="presOf" srcId="{CFD34F42-C53A-403D-B07B-DCE793AA82E4}" destId="{9CBFA582-A8E0-4BD0-B0AE-CE95B31AFB1C}" srcOrd="0" destOrd="0" presId="urn:microsoft.com/office/officeart/2005/8/layout/bList2"/>
    <dgm:cxn modelId="{44461F8C-906F-4F32-8684-3D43C7F88317}" type="presOf" srcId="{E5EDE743-EAFD-40B3-8638-D9BB6B2AFCB8}" destId="{F5DD086C-2B6C-4AE4-A57F-904FDFB5975E}" srcOrd="0" destOrd="0" presId="urn:microsoft.com/office/officeart/2005/8/layout/bList2"/>
    <dgm:cxn modelId="{60208650-9820-47AE-9C41-768CFC44AA67}" srcId="{C41D5CF0-B262-4D59-BDC0-84DDC923DA04}" destId="{CFD34F42-C53A-403D-B07B-DCE793AA82E4}" srcOrd="0" destOrd="0" parTransId="{1EF0AF52-613B-48CE-8673-D047ECAC519E}" sibTransId="{00BC644E-E8BC-4503-BD0D-7C418DE58D67}"/>
    <dgm:cxn modelId="{8221F8C1-71E3-40B8-A9CD-069AC602AB69}" srcId="{CFD34F42-C53A-403D-B07B-DCE793AA82E4}" destId="{E5EDE743-EAFD-40B3-8638-D9BB6B2AFCB8}" srcOrd="0" destOrd="0" parTransId="{E137CCB6-DE0D-435F-93E2-236F776522D9}" sibTransId="{4940EF9C-F3FB-47A9-BBB7-C2E4B374401C}"/>
    <dgm:cxn modelId="{6A3DB9F0-F3FD-4DCE-9A8D-09B86FF3BFA3}" type="presOf" srcId="{FC9B37F6-5182-485A-9D12-E8DC6DB0A054}" destId="{9F9DDBEC-7CAF-433A-8080-7308DC4D6F8C}" srcOrd="1" destOrd="0" presId="urn:microsoft.com/office/officeart/2005/8/layout/bList2"/>
    <dgm:cxn modelId="{C74503CE-C56D-4ED8-9D31-BA06C7591A92}" type="presParOf" srcId="{17D48872-769C-4DCD-B6C0-515199421223}" destId="{DA9D90E4-C1BC-4B05-B26D-C358E6519A4E}" srcOrd="0" destOrd="0" presId="urn:microsoft.com/office/officeart/2005/8/layout/bList2"/>
    <dgm:cxn modelId="{37C80AEF-2E44-49E6-8997-8589A718D106}" type="presParOf" srcId="{DA9D90E4-C1BC-4B05-B26D-C358E6519A4E}" destId="{F5DD086C-2B6C-4AE4-A57F-904FDFB5975E}" srcOrd="0" destOrd="0" presId="urn:microsoft.com/office/officeart/2005/8/layout/bList2"/>
    <dgm:cxn modelId="{49DCDF34-0510-4894-AFF8-863C7A68F308}" type="presParOf" srcId="{DA9D90E4-C1BC-4B05-B26D-C358E6519A4E}" destId="{9CBFA582-A8E0-4BD0-B0AE-CE95B31AFB1C}" srcOrd="1" destOrd="0" presId="urn:microsoft.com/office/officeart/2005/8/layout/bList2"/>
    <dgm:cxn modelId="{5EC08DD4-29B5-4A5E-83DC-2811D96600F7}" type="presParOf" srcId="{DA9D90E4-C1BC-4B05-B26D-C358E6519A4E}" destId="{D465935C-E7BD-49B5-AB83-4C95D77ABE92}" srcOrd="2" destOrd="0" presId="urn:microsoft.com/office/officeart/2005/8/layout/bList2"/>
    <dgm:cxn modelId="{7149613B-8FCF-4525-B6FC-012281F84993}" type="presParOf" srcId="{DA9D90E4-C1BC-4B05-B26D-C358E6519A4E}" destId="{86AD4718-5709-4606-B10C-AEEC58742AFE}" srcOrd="3" destOrd="0" presId="urn:microsoft.com/office/officeart/2005/8/layout/bList2"/>
    <dgm:cxn modelId="{C0233445-B343-479A-8511-94BA88E7F4EC}" type="presParOf" srcId="{17D48872-769C-4DCD-B6C0-515199421223}" destId="{1AC54913-8821-47BA-A993-0F3F6A513F56}" srcOrd="1" destOrd="0" presId="urn:microsoft.com/office/officeart/2005/8/layout/bList2"/>
    <dgm:cxn modelId="{214C2324-ADD3-4837-92E5-3C9D18062676}" type="presParOf" srcId="{17D48872-769C-4DCD-B6C0-515199421223}" destId="{1D0C0EC4-0F41-4C4A-9E1D-26491FE06C72}" srcOrd="2" destOrd="0" presId="urn:microsoft.com/office/officeart/2005/8/layout/bList2"/>
    <dgm:cxn modelId="{1FB1874E-0095-475F-86F4-EA3075047F56}" type="presParOf" srcId="{1D0C0EC4-0F41-4C4A-9E1D-26491FE06C72}" destId="{CA412716-CD1F-416F-8B74-27E7266FA599}" srcOrd="0" destOrd="0" presId="urn:microsoft.com/office/officeart/2005/8/layout/bList2"/>
    <dgm:cxn modelId="{81E633D8-0F75-4581-9223-E6C6416DE308}" type="presParOf" srcId="{1D0C0EC4-0F41-4C4A-9E1D-26491FE06C72}" destId="{AFF31A52-AEFD-4C0C-8F00-38FF2617CBEE}" srcOrd="1" destOrd="0" presId="urn:microsoft.com/office/officeart/2005/8/layout/bList2"/>
    <dgm:cxn modelId="{6447E064-61BE-406C-9E7D-62A67E643197}" type="presParOf" srcId="{1D0C0EC4-0F41-4C4A-9E1D-26491FE06C72}" destId="{9F9DDBEC-7CAF-433A-8080-7308DC4D6F8C}" srcOrd="2" destOrd="0" presId="urn:microsoft.com/office/officeart/2005/8/layout/bList2"/>
    <dgm:cxn modelId="{210A767F-83E5-4750-9ACE-6D51F61F782E}" type="presParOf" srcId="{1D0C0EC4-0F41-4C4A-9E1D-26491FE06C72}" destId="{D633D530-20D5-43AE-844F-D1BAD14B42D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95C4FF-A102-49DF-AD7F-E4B7EF6E61E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E1D7667-B3B0-4B52-8053-E64ECF35B0F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Gruppo di coordinamento MIUR</a:t>
          </a:r>
          <a:endParaRPr lang="it-IT" dirty="0"/>
        </a:p>
      </dgm:t>
    </dgm:pt>
    <dgm:pt modelId="{ECCE2D55-0A21-47AB-A79D-FD3BC6B8A640}" type="parTrans" cxnId="{7814CE1A-A73E-499E-A8F3-6B9F62FC9478}">
      <dgm:prSet/>
      <dgm:spPr/>
      <dgm:t>
        <a:bodyPr/>
        <a:lstStyle/>
        <a:p>
          <a:endParaRPr lang="it-IT"/>
        </a:p>
      </dgm:t>
    </dgm:pt>
    <dgm:pt modelId="{51070B82-31B3-411F-BC9C-AF999271A952}" type="sibTrans" cxnId="{7814CE1A-A73E-499E-A8F3-6B9F62FC9478}">
      <dgm:prSet/>
      <dgm:spPr/>
      <dgm:t>
        <a:bodyPr/>
        <a:lstStyle/>
        <a:p>
          <a:endParaRPr lang="it-IT"/>
        </a:p>
      </dgm:t>
    </dgm:pt>
    <dgm:pt modelId="{9B3DE740-3048-42DE-9223-E8F5AAF8142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USR</a:t>
          </a:r>
          <a:endParaRPr lang="it-IT" dirty="0"/>
        </a:p>
      </dgm:t>
    </dgm:pt>
    <dgm:pt modelId="{4F36AE68-764D-43FF-959D-C67AD9935342}" type="parTrans" cxnId="{04A69EDF-167F-426D-8D45-D7BB06F27DEC}">
      <dgm:prSet/>
      <dgm:spPr/>
      <dgm:t>
        <a:bodyPr/>
        <a:lstStyle/>
        <a:p>
          <a:endParaRPr lang="it-IT"/>
        </a:p>
      </dgm:t>
    </dgm:pt>
    <dgm:pt modelId="{1E13A844-E30C-43B6-8EA9-C2E27CD6D2C1}" type="sibTrans" cxnId="{04A69EDF-167F-426D-8D45-D7BB06F27DEC}">
      <dgm:prSet/>
      <dgm:spPr/>
      <dgm:t>
        <a:bodyPr/>
        <a:lstStyle/>
        <a:p>
          <a:endParaRPr lang="it-IT"/>
        </a:p>
      </dgm:t>
    </dgm:pt>
    <dgm:pt modelId="{50FD53E2-D7E3-4FA1-AB8E-459D6715D29E}">
      <dgm:prSet phldrT="[Testo]"/>
      <dgm:spPr/>
      <dgm:t>
        <a:bodyPr/>
        <a:lstStyle/>
        <a:p>
          <a:r>
            <a:rPr lang="it-IT" b="1" dirty="0" smtClean="0"/>
            <a:t>Scuola Polo Regionale</a:t>
          </a:r>
          <a:endParaRPr lang="it-IT" b="1" dirty="0"/>
        </a:p>
      </dgm:t>
    </dgm:pt>
    <dgm:pt modelId="{61164F3B-8419-4B4D-9DE3-5E205F9877A4}" type="parTrans" cxnId="{4BA77896-F3B2-4148-83B1-97CE7B587D02}">
      <dgm:prSet/>
      <dgm:spPr/>
      <dgm:t>
        <a:bodyPr/>
        <a:lstStyle/>
        <a:p>
          <a:endParaRPr lang="it-IT"/>
        </a:p>
      </dgm:t>
    </dgm:pt>
    <dgm:pt modelId="{9E9FE14E-6751-4F4D-8A39-F928D704C3CD}" type="sibTrans" cxnId="{4BA77896-F3B2-4148-83B1-97CE7B587D02}">
      <dgm:prSet/>
      <dgm:spPr/>
      <dgm:t>
        <a:bodyPr/>
        <a:lstStyle/>
        <a:p>
          <a:endParaRPr lang="it-IT"/>
        </a:p>
      </dgm:t>
    </dgm:pt>
    <dgm:pt modelId="{BDD79657-0016-4208-AC60-A034909A7811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Scuole Polo degli Ambiti Territoriali</a:t>
          </a:r>
          <a:endParaRPr lang="it-IT" dirty="0"/>
        </a:p>
      </dgm:t>
    </dgm:pt>
    <dgm:pt modelId="{DCB3BC45-125F-4EC5-83BF-B4B0C1834C06}" type="parTrans" cxnId="{F764105A-15DE-4CBA-9EC0-7D167E760C3F}">
      <dgm:prSet/>
      <dgm:spPr/>
      <dgm:t>
        <a:bodyPr/>
        <a:lstStyle/>
        <a:p>
          <a:endParaRPr lang="it-IT"/>
        </a:p>
      </dgm:t>
    </dgm:pt>
    <dgm:pt modelId="{055A5AAF-A38C-4A89-B138-25F14106B6CA}" type="sibTrans" cxnId="{F764105A-15DE-4CBA-9EC0-7D167E760C3F}">
      <dgm:prSet/>
      <dgm:spPr/>
      <dgm:t>
        <a:bodyPr/>
        <a:lstStyle/>
        <a:p>
          <a:endParaRPr lang="it-IT"/>
        </a:p>
      </dgm:t>
    </dgm:pt>
    <dgm:pt modelId="{CA9A968C-1F5F-470D-8DEC-A4B13EA7DE16}">
      <dgm:prSet phldrT="[Testo]"/>
      <dgm:spPr/>
      <dgm:t>
        <a:bodyPr/>
        <a:lstStyle/>
        <a:p>
          <a:r>
            <a:rPr lang="it-IT" b="1" dirty="0" smtClean="0"/>
            <a:t>Scuole – sedi di servizio</a:t>
          </a:r>
          <a:endParaRPr lang="it-IT" b="1" dirty="0"/>
        </a:p>
      </dgm:t>
    </dgm:pt>
    <dgm:pt modelId="{97DAFC5D-5A20-4BDB-83E3-36DE3FE69EF8}" type="parTrans" cxnId="{139743CB-A2B0-43D0-B111-D9982F6F2504}">
      <dgm:prSet/>
      <dgm:spPr/>
      <dgm:t>
        <a:bodyPr/>
        <a:lstStyle/>
        <a:p>
          <a:endParaRPr lang="it-IT"/>
        </a:p>
      </dgm:t>
    </dgm:pt>
    <dgm:pt modelId="{0651455C-196A-48DB-B335-EA682F7A43A5}" type="sibTrans" cxnId="{139743CB-A2B0-43D0-B111-D9982F6F2504}">
      <dgm:prSet/>
      <dgm:spPr/>
      <dgm:t>
        <a:bodyPr/>
        <a:lstStyle/>
        <a:p>
          <a:endParaRPr lang="it-IT"/>
        </a:p>
      </dgm:t>
    </dgm:pt>
    <dgm:pt modelId="{B19A0B57-4C76-4EFF-A441-82FE8342734E}" type="pres">
      <dgm:prSet presAssocID="{6395C4FF-A102-49DF-AD7F-E4B7EF6E61E7}" presName="compositeShape" presStyleCnt="0">
        <dgm:presLayoutVars>
          <dgm:dir/>
          <dgm:resizeHandles/>
        </dgm:presLayoutVars>
      </dgm:prSet>
      <dgm:spPr/>
    </dgm:pt>
    <dgm:pt modelId="{3E917599-7A59-4DFB-AC89-063BE35CB2A6}" type="pres">
      <dgm:prSet presAssocID="{6395C4FF-A102-49DF-AD7F-E4B7EF6E61E7}" presName="pyramid" presStyleLbl="node1" presStyleIdx="0" presStyleCnt="1" custScaleX="131497" custLinFactNeighborX="-8144" custLinFactNeighborY="-291"/>
      <dgm:spPr/>
    </dgm:pt>
    <dgm:pt modelId="{5162398B-65F8-43B0-B49B-1E1F83E7940B}" type="pres">
      <dgm:prSet presAssocID="{6395C4FF-A102-49DF-AD7F-E4B7EF6E61E7}" presName="theList" presStyleCnt="0"/>
      <dgm:spPr/>
    </dgm:pt>
    <dgm:pt modelId="{20CC5738-D639-4126-AA56-DB58DB819726}" type="pres">
      <dgm:prSet presAssocID="{3E1D7667-B3B0-4B52-8053-E64ECF35B0F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839162-C951-463F-8859-3FA45DA1196C}" type="pres">
      <dgm:prSet presAssocID="{3E1D7667-B3B0-4B52-8053-E64ECF35B0F8}" presName="aSpace" presStyleCnt="0"/>
      <dgm:spPr/>
    </dgm:pt>
    <dgm:pt modelId="{459C09F5-F94E-4765-8C1E-33F05B585698}" type="pres">
      <dgm:prSet presAssocID="{9B3DE740-3048-42DE-9223-E8F5AAF81428}" presName="aNode" presStyleLbl="fgAcc1" presStyleIdx="1" presStyleCnt="5" custLinFactY="11465" custLinFactNeighborX="-2627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745650-9ED4-4CC8-B512-A3239335F9F6}" type="pres">
      <dgm:prSet presAssocID="{9B3DE740-3048-42DE-9223-E8F5AAF81428}" presName="aSpace" presStyleCnt="0"/>
      <dgm:spPr/>
    </dgm:pt>
    <dgm:pt modelId="{E91E409A-42B3-404A-A3E3-8DD4AC643724}" type="pres">
      <dgm:prSet presAssocID="{BDD79657-0016-4208-AC60-A034909A7811}" presName="aNode" presStyleLbl="fgAcc1" presStyleIdx="2" presStyleCnt="5" custLinFactY="31495" custLinFactNeighborX="-1320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907BA7-67D6-47B0-BBB4-FB1DFDD7A02C}" type="pres">
      <dgm:prSet presAssocID="{BDD79657-0016-4208-AC60-A034909A7811}" presName="aSpace" presStyleCnt="0"/>
      <dgm:spPr/>
    </dgm:pt>
    <dgm:pt modelId="{57A2064C-8D5F-4F46-9C1B-7822B236BD87}" type="pres">
      <dgm:prSet presAssocID="{50FD53E2-D7E3-4FA1-AB8E-459D6715D29E}" presName="aNode" presStyleLbl="fgAcc1" presStyleIdx="3" presStyleCnt="5" custLinFactY="44940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33444B-2AFF-4E43-BCDF-25DDEF4A7B33}" type="pres">
      <dgm:prSet presAssocID="{50FD53E2-D7E3-4FA1-AB8E-459D6715D29E}" presName="aSpace" presStyleCnt="0"/>
      <dgm:spPr/>
    </dgm:pt>
    <dgm:pt modelId="{E9374908-A172-400D-A6D9-A1E23E3404F4}" type="pres">
      <dgm:prSet presAssocID="{CA9A968C-1F5F-470D-8DEC-A4B13EA7DE16}" presName="aNode" presStyleLbl="fgAcc1" presStyleIdx="4" presStyleCnt="5" custLinFactY="58807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E68A0B-E68D-495A-AEAF-4DAE08018FB6}" type="pres">
      <dgm:prSet presAssocID="{CA9A968C-1F5F-470D-8DEC-A4B13EA7DE16}" presName="aSpace" presStyleCnt="0"/>
      <dgm:spPr/>
    </dgm:pt>
  </dgm:ptLst>
  <dgm:cxnLst>
    <dgm:cxn modelId="{139743CB-A2B0-43D0-B111-D9982F6F2504}" srcId="{6395C4FF-A102-49DF-AD7F-E4B7EF6E61E7}" destId="{CA9A968C-1F5F-470D-8DEC-A4B13EA7DE16}" srcOrd="4" destOrd="0" parTransId="{97DAFC5D-5A20-4BDB-83E3-36DE3FE69EF8}" sibTransId="{0651455C-196A-48DB-B335-EA682F7A43A5}"/>
    <dgm:cxn modelId="{06F1992A-B3A6-41A0-A17C-D46C11D61982}" type="presOf" srcId="{9B3DE740-3048-42DE-9223-E8F5AAF81428}" destId="{459C09F5-F94E-4765-8C1E-33F05B585698}" srcOrd="0" destOrd="0" presId="urn:microsoft.com/office/officeart/2005/8/layout/pyramid2"/>
    <dgm:cxn modelId="{CE43B6A0-1BF3-4232-9057-5E9CB9E9988D}" type="presOf" srcId="{6395C4FF-A102-49DF-AD7F-E4B7EF6E61E7}" destId="{B19A0B57-4C76-4EFF-A441-82FE8342734E}" srcOrd="0" destOrd="0" presId="urn:microsoft.com/office/officeart/2005/8/layout/pyramid2"/>
    <dgm:cxn modelId="{FA990DB2-4FAE-4C6B-8F62-5EFB47AE6D3D}" type="presOf" srcId="{CA9A968C-1F5F-470D-8DEC-A4B13EA7DE16}" destId="{E9374908-A172-400D-A6D9-A1E23E3404F4}" srcOrd="0" destOrd="0" presId="urn:microsoft.com/office/officeart/2005/8/layout/pyramid2"/>
    <dgm:cxn modelId="{4BA77896-F3B2-4148-83B1-97CE7B587D02}" srcId="{6395C4FF-A102-49DF-AD7F-E4B7EF6E61E7}" destId="{50FD53E2-D7E3-4FA1-AB8E-459D6715D29E}" srcOrd="3" destOrd="0" parTransId="{61164F3B-8419-4B4D-9DE3-5E205F9877A4}" sibTransId="{9E9FE14E-6751-4F4D-8A39-F928D704C3CD}"/>
    <dgm:cxn modelId="{04A69EDF-167F-426D-8D45-D7BB06F27DEC}" srcId="{6395C4FF-A102-49DF-AD7F-E4B7EF6E61E7}" destId="{9B3DE740-3048-42DE-9223-E8F5AAF81428}" srcOrd="1" destOrd="0" parTransId="{4F36AE68-764D-43FF-959D-C67AD9935342}" sibTransId="{1E13A844-E30C-43B6-8EA9-C2E27CD6D2C1}"/>
    <dgm:cxn modelId="{7814CE1A-A73E-499E-A8F3-6B9F62FC9478}" srcId="{6395C4FF-A102-49DF-AD7F-E4B7EF6E61E7}" destId="{3E1D7667-B3B0-4B52-8053-E64ECF35B0F8}" srcOrd="0" destOrd="0" parTransId="{ECCE2D55-0A21-47AB-A79D-FD3BC6B8A640}" sibTransId="{51070B82-31B3-411F-BC9C-AF999271A952}"/>
    <dgm:cxn modelId="{C8A2C6AB-DD9F-414C-A4A6-D8EB021BF417}" type="presOf" srcId="{3E1D7667-B3B0-4B52-8053-E64ECF35B0F8}" destId="{20CC5738-D639-4126-AA56-DB58DB819726}" srcOrd="0" destOrd="0" presId="urn:microsoft.com/office/officeart/2005/8/layout/pyramid2"/>
    <dgm:cxn modelId="{14284F3B-DF3C-48E6-9BF8-64A685874267}" type="presOf" srcId="{50FD53E2-D7E3-4FA1-AB8E-459D6715D29E}" destId="{57A2064C-8D5F-4F46-9C1B-7822B236BD87}" srcOrd="0" destOrd="0" presId="urn:microsoft.com/office/officeart/2005/8/layout/pyramid2"/>
    <dgm:cxn modelId="{F764105A-15DE-4CBA-9EC0-7D167E760C3F}" srcId="{6395C4FF-A102-49DF-AD7F-E4B7EF6E61E7}" destId="{BDD79657-0016-4208-AC60-A034909A7811}" srcOrd="2" destOrd="0" parTransId="{DCB3BC45-125F-4EC5-83BF-B4B0C1834C06}" sibTransId="{055A5AAF-A38C-4A89-B138-25F14106B6CA}"/>
    <dgm:cxn modelId="{6C44151A-B6A1-493A-ABAD-CF182A756AF2}" type="presOf" srcId="{BDD79657-0016-4208-AC60-A034909A7811}" destId="{E91E409A-42B3-404A-A3E3-8DD4AC643724}" srcOrd="0" destOrd="0" presId="urn:microsoft.com/office/officeart/2005/8/layout/pyramid2"/>
    <dgm:cxn modelId="{EA06B4FA-5083-4AF8-A01F-68A5635AD074}" type="presParOf" srcId="{B19A0B57-4C76-4EFF-A441-82FE8342734E}" destId="{3E917599-7A59-4DFB-AC89-063BE35CB2A6}" srcOrd="0" destOrd="0" presId="urn:microsoft.com/office/officeart/2005/8/layout/pyramid2"/>
    <dgm:cxn modelId="{2D53710E-7675-40F2-B788-AB89919C502D}" type="presParOf" srcId="{B19A0B57-4C76-4EFF-A441-82FE8342734E}" destId="{5162398B-65F8-43B0-B49B-1E1F83E7940B}" srcOrd="1" destOrd="0" presId="urn:microsoft.com/office/officeart/2005/8/layout/pyramid2"/>
    <dgm:cxn modelId="{703921C7-956D-4BE9-BD31-BABBCB12C021}" type="presParOf" srcId="{5162398B-65F8-43B0-B49B-1E1F83E7940B}" destId="{20CC5738-D639-4126-AA56-DB58DB819726}" srcOrd="0" destOrd="0" presId="urn:microsoft.com/office/officeart/2005/8/layout/pyramid2"/>
    <dgm:cxn modelId="{EEBE223C-6B42-44CF-B15E-F2A2ECAD9DEE}" type="presParOf" srcId="{5162398B-65F8-43B0-B49B-1E1F83E7940B}" destId="{F1839162-C951-463F-8859-3FA45DA1196C}" srcOrd="1" destOrd="0" presId="urn:microsoft.com/office/officeart/2005/8/layout/pyramid2"/>
    <dgm:cxn modelId="{C0CFBEFB-AE86-4EC7-B769-F65339C7C6FE}" type="presParOf" srcId="{5162398B-65F8-43B0-B49B-1E1F83E7940B}" destId="{459C09F5-F94E-4765-8C1E-33F05B585698}" srcOrd="2" destOrd="0" presId="urn:microsoft.com/office/officeart/2005/8/layout/pyramid2"/>
    <dgm:cxn modelId="{8DF2FBC0-6A6A-4179-B83B-6A62A2938521}" type="presParOf" srcId="{5162398B-65F8-43B0-B49B-1E1F83E7940B}" destId="{F5745650-9ED4-4CC8-B512-A3239335F9F6}" srcOrd="3" destOrd="0" presId="urn:microsoft.com/office/officeart/2005/8/layout/pyramid2"/>
    <dgm:cxn modelId="{C5F5ED7F-DB93-439F-963F-AA3ECD47BE56}" type="presParOf" srcId="{5162398B-65F8-43B0-B49B-1E1F83E7940B}" destId="{E91E409A-42B3-404A-A3E3-8DD4AC643724}" srcOrd="4" destOrd="0" presId="urn:microsoft.com/office/officeart/2005/8/layout/pyramid2"/>
    <dgm:cxn modelId="{234C271E-742A-443C-8C45-97FE9A4626BE}" type="presParOf" srcId="{5162398B-65F8-43B0-B49B-1E1F83E7940B}" destId="{29907BA7-67D6-47B0-BBB4-FB1DFDD7A02C}" srcOrd="5" destOrd="0" presId="urn:microsoft.com/office/officeart/2005/8/layout/pyramid2"/>
    <dgm:cxn modelId="{E2555ECA-4D61-4CD5-89C5-B95874398F0A}" type="presParOf" srcId="{5162398B-65F8-43B0-B49B-1E1F83E7940B}" destId="{57A2064C-8D5F-4F46-9C1B-7822B236BD87}" srcOrd="6" destOrd="0" presId="urn:microsoft.com/office/officeart/2005/8/layout/pyramid2"/>
    <dgm:cxn modelId="{6E5DCB0F-5C27-4D77-AC88-B1E402C2C1FD}" type="presParOf" srcId="{5162398B-65F8-43B0-B49B-1E1F83E7940B}" destId="{6933444B-2AFF-4E43-BCDF-25DDEF4A7B33}" srcOrd="7" destOrd="0" presId="urn:microsoft.com/office/officeart/2005/8/layout/pyramid2"/>
    <dgm:cxn modelId="{953A2D8B-4B5E-45F8-8094-AF8C24E61F13}" type="presParOf" srcId="{5162398B-65F8-43B0-B49B-1E1F83E7940B}" destId="{E9374908-A172-400D-A6D9-A1E23E3404F4}" srcOrd="8" destOrd="0" presId="urn:microsoft.com/office/officeart/2005/8/layout/pyramid2"/>
    <dgm:cxn modelId="{4A5FCA97-F3EA-4C2C-9F90-B5F107D278E6}" type="presParOf" srcId="{5162398B-65F8-43B0-B49B-1E1F83E7940B}" destId="{53E68A0B-E68D-495A-AEAF-4DAE08018FB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69CD8-E886-4F6C-80CD-4768D8FB29DA}">
      <dsp:nvSpPr>
        <dsp:cNvPr id="0" name=""/>
        <dsp:cNvSpPr/>
      </dsp:nvSpPr>
      <dsp:spPr>
        <a:xfrm>
          <a:off x="0" y="23842"/>
          <a:ext cx="7740227" cy="983384"/>
        </a:xfrm>
        <a:prstGeom prst="roundRect">
          <a:avLst/>
        </a:prstGeom>
        <a:solidFill>
          <a:srgbClr val="015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Primo incontro (3 h)</a:t>
          </a:r>
          <a:endParaRPr lang="it-IT" sz="4100" kern="1200" dirty="0"/>
        </a:p>
      </dsp:txBody>
      <dsp:txXfrm>
        <a:off x="48005" y="71847"/>
        <a:ext cx="7644217" cy="887374"/>
      </dsp:txXfrm>
    </dsp:sp>
    <dsp:sp modelId="{AA2BCF7C-D56D-427D-B0D5-5AE055531ACC}">
      <dsp:nvSpPr>
        <dsp:cNvPr id="0" name=""/>
        <dsp:cNvSpPr/>
      </dsp:nvSpPr>
      <dsp:spPr>
        <a:xfrm>
          <a:off x="0" y="1007227"/>
          <a:ext cx="7740227" cy="34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75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3200" i="0" kern="1200" dirty="0" smtClean="0">
              <a:solidFill>
                <a:schemeClr val="tx1"/>
              </a:solidFill>
            </a:rPr>
            <a:t>Il primo incontro è finalizzato a:</a:t>
          </a:r>
          <a:endParaRPr lang="it-IT" sz="3200" i="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3200" i="0" kern="1200" dirty="0" smtClean="0">
              <a:solidFill>
                <a:schemeClr val="tx1"/>
              </a:solidFill>
            </a:rPr>
            <a:t>- illustrate le modalità, i compiti  e i principali strumenti utilizzati nel percorso formativo;</a:t>
          </a:r>
          <a:endParaRPr lang="it-IT" sz="3200" i="0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3200" i="0" kern="1200" dirty="0" smtClean="0">
              <a:solidFill>
                <a:schemeClr val="tx1"/>
              </a:solidFill>
            </a:rPr>
            <a:t>- far conoscere le aspettative dell’amministrazione e della scuola nei confronti dei neo-assunti.</a:t>
          </a:r>
          <a:endParaRPr lang="it-IT" sz="3200" i="1" kern="1200" dirty="0">
            <a:solidFill>
              <a:schemeClr val="tx1"/>
            </a:solidFill>
          </a:endParaRPr>
        </a:p>
      </dsp:txBody>
      <dsp:txXfrm>
        <a:off x="0" y="1007227"/>
        <a:ext cx="7740227" cy="3479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21D8D-ED94-4ABD-8632-932A01257A11}">
      <dsp:nvSpPr>
        <dsp:cNvPr id="0" name=""/>
        <dsp:cNvSpPr/>
      </dsp:nvSpPr>
      <dsp:spPr>
        <a:xfrm>
          <a:off x="-7620734" y="-1165638"/>
          <a:ext cx="9076851" cy="9076851"/>
        </a:xfrm>
        <a:prstGeom prst="blockArc">
          <a:avLst>
            <a:gd name="adj1" fmla="val 18900000"/>
            <a:gd name="adj2" fmla="val 2700000"/>
            <a:gd name="adj3" fmla="val 2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6F3A0-2E43-4C84-B1A2-7AF9337B3E5F}">
      <dsp:nvSpPr>
        <dsp:cNvPr id="0" name=""/>
        <dsp:cNvSpPr/>
      </dsp:nvSpPr>
      <dsp:spPr>
        <a:xfrm>
          <a:off x="473202" y="306653"/>
          <a:ext cx="7081727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nuove risorse digitali e loro impatto sulla didattica</a:t>
          </a:r>
          <a:endParaRPr lang="it-IT" sz="2400" kern="1200" dirty="0"/>
        </a:p>
      </dsp:txBody>
      <dsp:txXfrm>
        <a:off x="473202" y="306653"/>
        <a:ext cx="7081727" cy="613037"/>
      </dsp:txXfrm>
    </dsp:sp>
    <dsp:sp modelId="{52B595C9-C4EE-4219-8904-76CDDA47394D}">
      <dsp:nvSpPr>
        <dsp:cNvPr id="0" name=""/>
        <dsp:cNvSpPr/>
      </dsp:nvSpPr>
      <dsp:spPr>
        <a:xfrm>
          <a:off x="90053" y="230024"/>
          <a:ext cx="766297" cy="76629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F205C-8C6E-48C7-BFAD-B75989C9001D}">
      <dsp:nvSpPr>
        <dsp:cNvPr id="0" name=""/>
        <dsp:cNvSpPr/>
      </dsp:nvSpPr>
      <dsp:spPr>
        <a:xfrm>
          <a:off x="1028362" y="1226750"/>
          <a:ext cx="6526566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gestione della classe e problematiche relazionali</a:t>
          </a:r>
          <a:endParaRPr lang="it-IT" sz="2400" kern="1200" dirty="0"/>
        </a:p>
      </dsp:txBody>
      <dsp:txXfrm>
        <a:off x="1028362" y="1226750"/>
        <a:ext cx="6526566" cy="613037"/>
      </dsp:txXfrm>
    </dsp:sp>
    <dsp:sp modelId="{891B95F4-A02D-444E-A565-A54823F6C74F}">
      <dsp:nvSpPr>
        <dsp:cNvPr id="0" name=""/>
        <dsp:cNvSpPr/>
      </dsp:nvSpPr>
      <dsp:spPr>
        <a:xfrm>
          <a:off x="645214" y="1150120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33426-9AD1-4C70-B603-0198F711EDBE}">
      <dsp:nvSpPr>
        <dsp:cNvPr id="0" name=""/>
        <dsp:cNvSpPr/>
      </dsp:nvSpPr>
      <dsp:spPr>
        <a:xfrm>
          <a:off x="1332588" y="2146171"/>
          <a:ext cx="6222341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valutazione didattica e valutazione di sistema</a:t>
          </a:r>
          <a:endParaRPr lang="it-IT" sz="2400" kern="1200" dirty="0"/>
        </a:p>
      </dsp:txBody>
      <dsp:txXfrm>
        <a:off x="1332588" y="2146171"/>
        <a:ext cx="6222341" cy="613037"/>
      </dsp:txXfrm>
    </dsp:sp>
    <dsp:sp modelId="{213691A4-7F22-4F65-9989-8F8EBD22FA3D}">
      <dsp:nvSpPr>
        <dsp:cNvPr id="0" name=""/>
        <dsp:cNvSpPr/>
      </dsp:nvSpPr>
      <dsp:spPr>
        <a:xfrm>
          <a:off x="949439" y="2069542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A039C-63B8-4F2A-A3FC-4D11C7B5E3E2}">
      <dsp:nvSpPr>
        <dsp:cNvPr id="0" name=""/>
        <dsp:cNvSpPr/>
      </dsp:nvSpPr>
      <dsp:spPr>
        <a:xfrm>
          <a:off x="1429724" y="3066268"/>
          <a:ext cx="6125205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bisogni educativi speciali</a:t>
          </a:r>
          <a:endParaRPr lang="it-IT" sz="2400" kern="1200" dirty="0"/>
        </a:p>
      </dsp:txBody>
      <dsp:txXfrm>
        <a:off x="1429724" y="3066268"/>
        <a:ext cx="6125205" cy="613037"/>
      </dsp:txXfrm>
    </dsp:sp>
    <dsp:sp modelId="{682D6AA8-861A-4B2C-973B-C869A10D42B4}">
      <dsp:nvSpPr>
        <dsp:cNvPr id="0" name=""/>
        <dsp:cNvSpPr/>
      </dsp:nvSpPr>
      <dsp:spPr>
        <a:xfrm>
          <a:off x="1046575" y="2989638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58E60-159A-46B7-AEBC-DF00AC1C76D3}">
      <dsp:nvSpPr>
        <dsp:cNvPr id="0" name=""/>
        <dsp:cNvSpPr/>
      </dsp:nvSpPr>
      <dsp:spPr>
        <a:xfrm>
          <a:off x="1332588" y="3986364"/>
          <a:ext cx="6222341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contrasto alla dispersione scolastica</a:t>
          </a:r>
          <a:endParaRPr lang="it-IT" sz="2400" kern="1200" dirty="0"/>
        </a:p>
      </dsp:txBody>
      <dsp:txXfrm>
        <a:off x="1332588" y="3986364"/>
        <a:ext cx="6222341" cy="613037"/>
      </dsp:txXfrm>
    </dsp:sp>
    <dsp:sp modelId="{951386EF-4600-42B6-BF7A-7EE7BE30984D}">
      <dsp:nvSpPr>
        <dsp:cNvPr id="0" name=""/>
        <dsp:cNvSpPr/>
      </dsp:nvSpPr>
      <dsp:spPr>
        <a:xfrm>
          <a:off x="949439" y="3909734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6075C-C8CC-47D1-ACBD-AEFC1125971B}">
      <dsp:nvSpPr>
        <dsp:cNvPr id="0" name=""/>
        <dsp:cNvSpPr/>
      </dsp:nvSpPr>
      <dsp:spPr>
        <a:xfrm>
          <a:off x="1043373" y="4845831"/>
          <a:ext cx="6526566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inclusione sociale e dinamiche interculturali</a:t>
          </a:r>
          <a:endParaRPr lang="it-IT" sz="2400" kern="1200" dirty="0"/>
        </a:p>
      </dsp:txBody>
      <dsp:txXfrm>
        <a:off x="1043373" y="4845831"/>
        <a:ext cx="6526566" cy="613037"/>
      </dsp:txXfrm>
    </dsp:sp>
    <dsp:sp modelId="{57E2FF3F-F9FE-4697-BA6D-F518DE5B11AB}">
      <dsp:nvSpPr>
        <dsp:cNvPr id="0" name=""/>
        <dsp:cNvSpPr/>
      </dsp:nvSpPr>
      <dsp:spPr>
        <a:xfrm>
          <a:off x="645214" y="4829156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362F7-2E72-401F-A802-A21F89997E2E}">
      <dsp:nvSpPr>
        <dsp:cNvPr id="0" name=""/>
        <dsp:cNvSpPr/>
      </dsp:nvSpPr>
      <dsp:spPr>
        <a:xfrm>
          <a:off x="473202" y="5661005"/>
          <a:ext cx="7081727" cy="61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5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orientamento e alternanza scuola-lavoro</a:t>
          </a:r>
          <a:endParaRPr lang="it-IT" sz="2400" kern="1200" dirty="0"/>
        </a:p>
      </dsp:txBody>
      <dsp:txXfrm>
        <a:off x="473202" y="5661005"/>
        <a:ext cx="7081727" cy="613037"/>
      </dsp:txXfrm>
    </dsp:sp>
    <dsp:sp modelId="{BAA57FD9-3D97-4F74-A9F1-0A6F620FD903}">
      <dsp:nvSpPr>
        <dsp:cNvPr id="0" name=""/>
        <dsp:cNvSpPr/>
      </dsp:nvSpPr>
      <dsp:spPr>
        <a:xfrm>
          <a:off x="90053" y="5629342"/>
          <a:ext cx="766297" cy="766297"/>
        </a:xfrm>
        <a:prstGeom prst="ellipse">
          <a:avLst/>
        </a:prstGeom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69CD8-E886-4F6C-80CD-4768D8FB29DA}">
      <dsp:nvSpPr>
        <dsp:cNvPr id="0" name=""/>
        <dsp:cNvSpPr/>
      </dsp:nvSpPr>
      <dsp:spPr>
        <a:xfrm>
          <a:off x="0" y="2127"/>
          <a:ext cx="7621680" cy="722203"/>
        </a:xfrm>
        <a:prstGeom prst="roundRect">
          <a:avLst/>
        </a:prstGeom>
        <a:solidFill>
          <a:srgbClr val="015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Formazione on line  (20 h)</a:t>
          </a:r>
          <a:endParaRPr lang="it-IT" sz="3600" kern="1200" dirty="0"/>
        </a:p>
      </dsp:txBody>
      <dsp:txXfrm>
        <a:off x="35255" y="37382"/>
        <a:ext cx="7551170" cy="651693"/>
      </dsp:txXfrm>
    </dsp:sp>
    <dsp:sp modelId="{AA2BCF7C-D56D-427D-B0D5-5AE055531ACC}">
      <dsp:nvSpPr>
        <dsp:cNvPr id="0" name=""/>
        <dsp:cNvSpPr/>
      </dsp:nvSpPr>
      <dsp:spPr>
        <a:xfrm>
          <a:off x="0" y="724330"/>
          <a:ext cx="7621680" cy="3453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88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800" kern="1200" dirty="0" smtClean="0">
              <a:solidFill>
                <a:schemeClr val="tx1"/>
              </a:solidFill>
            </a:rPr>
            <a:t>La Direzione Generale per il Personale Scolastico del MIUR, avvalendosi dell’INDIRE, coordina le attività per la realizzazione e l’aggiornamento della piattaforma digitale che supporta i docenti neoassunti durante tutto il periodo di formazione.</a:t>
          </a:r>
          <a:endParaRPr lang="it-IT" sz="2800" i="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800" kern="1200" dirty="0" smtClean="0">
              <a:solidFill>
                <a:schemeClr val="tx1"/>
              </a:solidFill>
            </a:rPr>
            <a:t>La durata della formazione online, in piattaforma INDIRE, è stimata forfettariamente in</a:t>
          </a:r>
          <a:r>
            <a:rPr lang="it-IT" sz="2800" b="1" kern="1200" dirty="0" smtClean="0">
              <a:solidFill>
                <a:schemeClr val="tx1"/>
              </a:solidFill>
            </a:rPr>
            <a:t> 20 ore</a:t>
          </a:r>
          <a:r>
            <a:rPr lang="it-IT" sz="2800" kern="1200" dirty="0" smtClean="0">
              <a:solidFill>
                <a:schemeClr val="tx1"/>
              </a:solidFill>
            </a:rPr>
            <a:t>, ma non è previsto il tracciamento delle attività. </a:t>
          </a:r>
          <a:endParaRPr lang="it-IT" sz="2800" i="0" kern="1200" dirty="0"/>
        </a:p>
      </dsp:txBody>
      <dsp:txXfrm>
        <a:off x="0" y="724330"/>
        <a:ext cx="7621680" cy="3453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C2018-8D9B-476F-925B-3BF43F36F219}">
      <dsp:nvSpPr>
        <dsp:cNvPr id="0" name=""/>
        <dsp:cNvSpPr/>
      </dsp:nvSpPr>
      <dsp:spPr>
        <a:xfrm>
          <a:off x="685799" y="0"/>
          <a:ext cx="7772400" cy="53938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76D66-8509-44ED-A902-95E9794D0934}">
      <dsp:nvSpPr>
        <dsp:cNvPr id="0" name=""/>
        <dsp:cNvSpPr/>
      </dsp:nvSpPr>
      <dsp:spPr>
        <a:xfrm>
          <a:off x="3282" y="1498270"/>
          <a:ext cx="1993106" cy="2397306"/>
        </a:xfrm>
        <a:prstGeom prst="roundRect">
          <a:avLst/>
        </a:prstGeom>
        <a:solidFill>
          <a:srgbClr val="F4FC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l’analisi e le riflessioni sul proprio percorso formativo a partire dal </a:t>
          </a:r>
          <a:r>
            <a:rPr lang="it-IT" sz="1800" b="1" kern="1200" dirty="0" smtClean="0">
              <a:solidFill>
                <a:schemeClr val="tx1"/>
              </a:solidFill>
            </a:rPr>
            <a:t>bilancio di competenze;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100577" y="1595565"/>
        <a:ext cx="1798516" cy="2202716"/>
      </dsp:txXfrm>
    </dsp:sp>
    <dsp:sp modelId="{704EF1BD-FDD3-4982-9C88-EEFBB153FC5B}">
      <dsp:nvSpPr>
        <dsp:cNvPr id="0" name=""/>
        <dsp:cNvSpPr/>
      </dsp:nvSpPr>
      <dsp:spPr>
        <a:xfrm>
          <a:off x="2328572" y="1478162"/>
          <a:ext cx="2161563" cy="243752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l’elaborazione di un </a:t>
          </a:r>
          <a:r>
            <a:rPr lang="it-IT" sz="1600" b="1" kern="1200" dirty="0" smtClean="0">
              <a:solidFill>
                <a:schemeClr val="tx1"/>
              </a:solidFill>
            </a:rPr>
            <a:t>portfolio professionale </a:t>
          </a:r>
          <a:r>
            <a:rPr lang="it-IT" sz="1400" kern="1200" dirty="0" smtClean="0">
              <a:solidFill>
                <a:schemeClr val="tx1"/>
              </a:solidFill>
            </a:rPr>
            <a:t>che documenta la progettazione, la realizzazione e la valutazione delle attività didattiche e che sarà consegnato al Comitato di Valutazione e al Dirigente scolastico;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2434091" y="1583681"/>
        <a:ext cx="1950525" cy="2226484"/>
      </dsp:txXfrm>
    </dsp:sp>
    <dsp:sp modelId="{F40904E7-3A69-4205-8914-067CC5F4EE3F}">
      <dsp:nvSpPr>
        <dsp:cNvPr id="0" name=""/>
        <dsp:cNvSpPr/>
      </dsp:nvSpPr>
      <dsp:spPr>
        <a:xfrm>
          <a:off x="4822320" y="1618154"/>
          <a:ext cx="1993106" cy="2157538"/>
        </a:xfrm>
        <a:prstGeom prst="roundRect">
          <a:avLst/>
        </a:prstGeom>
        <a:solidFill>
          <a:srgbClr val="CC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la compilazione di </a:t>
          </a:r>
          <a:r>
            <a:rPr lang="it-IT" sz="1800" b="1" kern="1200" dirty="0" smtClean="0">
              <a:solidFill>
                <a:schemeClr val="tx1"/>
              </a:solidFill>
            </a:rPr>
            <a:t>questionari per il monitoraggio </a:t>
          </a:r>
          <a:r>
            <a:rPr lang="it-IT" sz="1800" kern="1200" dirty="0" smtClean="0">
              <a:solidFill>
                <a:schemeClr val="tx1"/>
              </a:solidFill>
            </a:rPr>
            <a:t>delle diverse fasi del percorso formativo;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4919615" y="1715449"/>
        <a:ext cx="1798516" cy="1962948"/>
      </dsp:txXfrm>
    </dsp:sp>
    <dsp:sp modelId="{CCCF6F90-98F8-4F72-8D3F-372B871D98A8}">
      <dsp:nvSpPr>
        <dsp:cNvPr id="0" name=""/>
        <dsp:cNvSpPr/>
      </dsp:nvSpPr>
      <dsp:spPr>
        <a:xfrm>
          <a:off x="7147611" y="1618154"/>
          <a:ext cx="1993106" cy="2157538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</a:rPr>
            <a:t>la ricerca di </a:t>
          </a:r>
          <a:r>
            <a:rPr lang="it-IT" sz="1800" b="1" kern="1200" dirty="0" smtClean="0">
              <a:solidFill>
                <a:schemeClr val="bg1"/>
              </a:solidFill>
            </a:rPr>
            <a:t>materiali di studio, </a:t>
          </a:r>
          <a:r>
            <a:rPr lang="it-IT" sz="1600" kern="1200" dirty="0" smtClean="0">
              <a:solidFill>
                <a:schemeClr val="bg1"/>
              </a:solidFill>
            </a:rPr>
            <a:t>risorse didattiche, consultazione di siti, messi a disposizione durante il percorso formativo. </a:t>
          </a:r>
          <a:endParaRPr lang="it-IT" sz="1600" kern="1200" dirty="0">
            <a:solidFill>
              <a:schemeClr val="bg1"/>
            </a:solidFill>
          </a:endParaRPr>
        </a:p>
      </dsp:txBody>
      <dsp:txXfrm>
        <a:off x="7244906" y="1715449"/>
        <a:ext cx="1798516" cy="1962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D6439-601A-4A28-8006-A3301872F552}">
      <dsp:nvSpPr>
        <dsp:cNvPr id="0" name=""/>
        <dsp:cNvSpPr/>
      </dsp:nvSpPr>
      <dsp:spPr>
        <a:xfrm>
          <a:off x="0" y="224879"/>
          <a:ext cx="7740227" cy="1055340"/>
        </a:xfrm>
        <a:prstGeom prst="roundRect">
          <a:avLst/>
        </a:prstGeom>
        <a:solidFill>
          <a:srgbClr val="015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smtClean="0"/>
            <a:t>Incontro finale (3 h)</a:t>
          </a:r>
          <a:endParaRPr lang="it-IT" sz="4400" kern="1200" dirty="0"/>
        </a:p>
      </dsp:txBody>
      <dsp:txXfrm>
        <a:off x="51517" y="276396"/>
        <a:ext cx="7637193" cy="952306"/>
      </dsp:txXfrm>
    </dsp:sp>
    <dsp:sp modelId="{CBB325EF-C7C2-4951-BA1B-3497765AE77B}">
      <dsp:nvSpPr>
        <dsp:cNvPr id="0" name=""/>
        <dsp:cNvSpPr/>
      </dsp:nvSpPr>
      <dsp:spPr>
        <a:xfrm>
          <a:off x="0" y="1280220"/>
          <a:ext cx="7740227" cy="300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752" tIns="55880" rIns="312928" bIns="55880" numCol="1" spcCol="1270" anchor="t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3400" kern="1200" dirty="0" smtClean="0">
              <a:solidFill>
                <a:schemeClr val="tx1"/>
              </a:solidFill>
            </a:rPr>
            <a:t> L’incontro, da realizzare a conclusione dei laboratori formativi, è finalizzato alla condivisione del lavoro svolto dai docenti e alla riflessione sui punti di forza dell’esperienza, sulle criticità e su eventuali proposte migliorative.</a:t>
          </a:r>
          <a:endParaRPr lang="it-IT" sz="3400" kern="1200" dirty="0"/>
        </a:p>
      </dsp:txBody>
      <dsp:txXfrm>
        <a:off x="0" y="1280220"/>
        <a:ext cx="7740227" cy="3005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D086C-2B6C-4AE4-A57F-904FDFB5975E}">
      <dsp:nvSpPr>
        <dsp:cNvPr id="0" name=""/>
        <dsp:cNvSpPr/>
      </dsp:nvSpPr>
      <dsp:spPr>
        <a:xfrm>
          <a:off x="258403" y="1101063"/>
          <a:ext cx="4057530" cy="30288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500" kern="1200" dirty="0" smtClean="0"/>
            <a:t>Al termine delle attività  di formazione, il D.S. della Scuola Polo rilascerà l’Attestato di </a:t>
          </a:r>
          <a:r>
            <a:rPr lang="it-IT" altLang="it-IT" sz="2500" b="1" kern="1200" dirty="0" smtClean="0">
              <a:solidFill>
                <a:srgbClr val="0000CC"/>
              </a:solidFill>
            </a:rPr>
            <a:t>frequenza e superamento </a:t>
          </a:r>
          <a:r>
            <a:rPr lang="it-IT" altLang="it-IT" sz="2500" kern="1200" dirty="0" smtClean="0"/>
            <a:t>del corso di formazione.</a:t>
          </a:r>
          <a:endParaRPr lang="it-IT" sz="2500" kern="1200" dirty="0"/>
        </a:p>
      </dsp:txBody>
      <dsp:txXfrm>
        <a:off x="329373" y="1172033"/>
        <a:ext cx="3915590" cy="2957890"/>
      </dsp:txXfrm>
    </dsp:sp>
    <dsp:sp modelId="{D465935C-E7BD-49B5-AB83-4C95D77ABE92}">
      <dsp:nvSpPr>
        <dsp:cNvPr id="0" name=""/>
        <dsp:cNvSpPr/>
      </dsp:nvSpPr>
      <dsp:spPr>
        <a:xfrm>
          <a:off x="288956" y="4129924"/>
          <a:ext cx="4057530" cy="1302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0" rIns="60960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Frequenza </a:t>
          </a:r>
          <a:endParaRPr lang="it-IT" sz="4800" kern="1200" dirty="0"/>
        </a:p>
      </dsp:txBody>
      <dsp:txXfrm>
        <a:off x="288956" y="4129924"/>
        <a:ext cx="2857415" cy="1302410"/>
      </dsp:txXfrm>
    </dsp:sp>
    <dsp:sp modelId="{86AD4718-5709-4606-B10C-AEEC58742AFE}">
      <dsp:nvSpPr>
        <dsp:cNvPr id="0" name=""/>
        <dsp:cNvSpPr/>
      </dsp:nvSpPr>
      <dsp:spPr>
        <a:xfrm>
          <a:off x="3125915" y="4336800"/>
          <a:ext cx="1420135" cy="14201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12716-CD1F-416F-8B74-27E7266FA599}">
      <dsp:nvSpPr>
        <dsp:cNvPr id="0" name=""/>
        <dsp:cNvSpPr/>
      </dsp:nvSpPr>
      <dsp:spPr>
        <a:xfrm>
          <a:off x="4747914" y="1101063"/>
          <a:ext cx="4057530" cy="30288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500" kern="1200" dirty="0" smtClean="0"/>
            <a:t>L’attestato elencherà le </a:t>
          </a:r>
          <a:r>
            <a:rPr lang="it-IT" altLang="it-IT" sz="2500" b="1" kern="1200" dirty="0" smtClean="0">
              <a:solidFill>
                <a:srgbClr val="0000CC"/>
              </a:solidFill>
            </a:rPr>
            <a:t>ore svolte in ogni fase</a:t>
          </a:r>
          <a:r>
            <a:rPr lang="it-IT" altLang="it-IT" sz="2500" kern="1200" dirty="0" smtClean="0"/>
            <a:t> e sarà </a:t>
          </a:r>
          <a:r>
            <a:rPr lang="it-IT" altLang="it-IT" sz="2500" b="1" kern="1200" dirty="0" smtClean="0">
              <a:solidFill>
                <a:srgbClr val="0000CC"/>
              </a:solidFill>
            </a:rPr>
            <a:t>consegnato</a:t>
          </a:r>
          <a:r>
            <a:rPr lang="it-IT" altLang="it-IT" sz="2500" kern="1200" dirty="0" smtClean="0"/>
            <a:t> dal docente, unitamente al Portfolio formativo, </a:t>
          </a:r>
          <a:r>
            <a:rPr lang="it-IT" altLang="it-IT" sz="2500" b="1" kern="1200" dirty="0" smtClean="0">
              <a:solidFill>
                <a:srgbClr val="0000CC"/>
              </a:solidFill>
            </a:rPr>
            <a:t>al DS della scuola di servizio</a:t>
          </a:r>
          <a:r>
            <a:rPr lang="it-IT" altLang="it-IT" sz="2500" kern="1200" dirty="0" smtClean="0"/>
            <a:t> per la discussione con il Comitato di valutazione.</a:t>
          </a:r>
          <a:endParaRPr lang="it-IT" sz="2500" kern="1200" dirty="0"/>
        </a:p>
      </dsp:txBody>
      <dsp:txXfrm>
        <a:off x="4818884" y="1172033"/>
        <a:ext cx="3915590" cy="2957890"/>
      </dsp:txXfrm>
    </dsp:sp>
    <dsp:sp modelId="{9F9DDBEC-7CAF-433A-8080-7308DC4D6F8C}">
      <dsp:nvSpPr>
        <dsp:cNvPr id="0" name=""/>
        <dsp:cNvSpPr/>
      </dsp:nvSpPr>
      <dsp:spPr>
        <a:xfrm>
          <a:off x="4747914" y="4129924"/>
          <a:ext cx="4057530" cy="1302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0" rIns="60960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Attestato </a:t>
          </a:r>
          <a:endParaRPr lang="it-IT" sz="4800" kern="1200" dirty="0"/>
        </a:p>
      </dsp:txBody>
      <dsp:txXfrm>
        <a:off x="4747914" y="4129924"/>
        <a:ext cx="2857415" cy="1302410"/>
      </dsp:txXfrm>
    </dsp:sp>
    <dsp:sp modelId="{D633D530-20D5-43AE-844F-D1BAD14B42DB}">
      <dsp:nvSpPr>
        <dsp:cNvPr id="0" name=""/>
        <dsp:cNvSpPr/>
      </dsp:nvSpPr>
      <dsp:spPr>
        <a:xfrm>
          <a:off x="7720111" y="4336800"/>
          <a:ext cx="1420135" cy="14201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17599-7A59-4DFB-AC89-063BE35CB2A6}">
      <dsp:nvSpPr>
        <dsp:cNvPr id="0" name=""/>
        <dsp:cNvSpPr/>
      </dsp:nvSpPr>
      <dsp:spPr>
        <a:xfrm>
          <a:off x="0" y="0"/>
          <a:ext cx="6776963" cy="515370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C5738-D639-4126-AA56-DB58DB819726}">
      <dsp:nvSpPr>
        <dsp:cNvPr id="0" name=""/>
        <dsp:cNvSpPr/>
      </dsp:nvSpPr>
      <dsp:spPr>
        <a:xfrm>
          <a:off x="3585147" y="515873"/>
          <a:ext cx="3349906" cy="7327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Gruppo di coordinamento MIUR</a:t>
          </a:r>
          <a:endParaRPr lang="it-IT" sz="1800" kern="1200" dirty="0"/>
        </a:p>
      </dsp:txBody>
      <dsp:txXfrm>
        <a:off x="3620919" y="551645"/>
        <a:ext cx="3278362" cy="661248"/>
      </dsp:txXfrm>
    </dsp:sp>
    <dsp:sp modelId="{459C09F5-F94E-4765-8C1E-33F05B585698}">
      <dsp:nvSpPr>
        <dsp:cNvPr id="0" name=""/>
        <dsp:cNvSpPr/>
      </dsp:nvSpPr>
      <dsp:spPr>
        <a:xfrm>
          <a:off x="3497145" y="1515878"/>
          <a:ext cx="3349906" cy="7327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USR</a:t>
          </a:r>
          <a:endParaRPr lang="it-IT" sz="1800" kern="1200" dirty="0"/>
        </a:p>
      </dsp:txBody>
      <dsp:txXfrm>
        <a:off x="3532917" y="1551650"/>
        <a:ext cx="3278362" cy="661248"/>
      </dsp:txXfrm>
    </dsp:sp>
    <dsp:sp modelId="{E91E409A-42B3-404A-A3E3-8DD4AC643724}">
      <dsp:nvSpPr>
        <dsp:cNvPr id="0" name=""/>
        <dsp:cNvSpPr/>
      </dsp:nvSpPr>
      <dsp:spPr>
        <a:xfrm>
          <a:off x="3540928" y="2487047"/>
          <a:ext cx="3349906" cy="7327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Scuole Polo degli Ambiti Territoriali</a:t>
          </a:r>
          <a:endParaRPr lang="it-IT" sz="1800" kern="1200" dirty="0"/>
        </a:p>
      </dsp:txBody>
      <dsp:txXfrm>
        <a:off x="3576700" y="2522819"/>
        <a:ext cx="3278362" cy="661248"/>
      </dsp:txXfrm>
    </dsp:sp>
    <dsp:sp modelId="{57A2064C-8D5F-4F46-9C1B-7822B236BD87}">
      <dsp:nvSpPr>
        <dsp:cNvPr id="0" name=""/>
        <dsp:cNvSpPr/>
      </dsp:nvSpPr>
      <dsp:spPr>
        <a:xfrm>
          <a:off x="3585147" y="3409962"/>
          <a:ext cx="3349906" cy="7327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Scuola Polo Regionale</a:t>
          </a:r>
          <a:endParaRPr lang="it-IT" sz="1800" b="1" kern="1200" dirty="0"/>
        </a:p>
      </dsp:txBody>
      <dsp:txXfrm>
        <a:off x="3620919" y="3445734"/>
        <a:ext cx="3278362" cy="661248"/>
      </dsp:txXfrm>
    </dsp:sp>
    <dsp:sp modelId="{E9374908-A172-400D-A6D9-A1E23E3404F4}">
      <dsp:nvSpPr>
        <dsp:cNvPr id="0" name=""/>
        <dsp:cNvSpPr/>
      </dsp:nvSpPr>
      <dsp:spPr>
        <a:xfrm>
          <a:off x="3585147" y="4335969"/>
          <a:ext cx="3349906" cy="7327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Scuole – sedi di servizio</a:t>
          </a:r>
          <a:endParaRPr lang="it-IT" sz="1800" b="1" kern="1200" dirty="0"/>
        </a:p>
      </dsp:txBody>
      <dsp:txXfrm>
        <a:off x="3620919" y="4371741"/>
        <a:ext cx="3278362" cy="66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3A8C-240D-4224-AAB6-A014F900E90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92CF-78A5-4222-BBDA-162329BD4D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13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it-IT" b="1" dirty="0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45868-5238-4B3D-82A0-AB9551170D7F}" type="slidenum">
              <a:rPr lang="it-IT" smtClean="0">
                <a:latin typeface="Arial" pitchFamily="34" charset="0"/>
              </a:rPr>
              <a:pPr/>
              <a:t>5</a:t>
            </a:fld>
            <a:endParaRPr lang="it-I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17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61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266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684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523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02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850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925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448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E08E14-4DD8-41CD-872F-8F6848D83C83}" type="slidenum">
              <a:rPr lang="it-IT" altLang="it-IT" smtClean="0"/>
              <a:pPr/>
              <a:t>51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1805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08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C2AC0-1503-4226-B1AC-D70855307396}" type="slidenum">
              <a:rPr lang="it-IT" smtClean="0">
                <a:latin typeface="Arial" pitchFamily="34" charset="0"/>
              </a:rPr>
              <a:pPr/>
              <a:t>6</a:t>
            </a:fld>
            <a:endParaRPr lang="it-I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7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anose="020B0604020202020204" pitchFamily="34" charset="0"/>
            </a:endParaRPr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1E867C-0E09-48C2-BA61-60B40CB978E0}" type="slidenum">
              <a:rPr lang="it-IT" altLang="it-IT"/>
              <a:pPr eaLnBrk="1" hangingPunct="1"/>
              <a:t>63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102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78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82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354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58A4E1-F84A-4538-B511-27B3C79DF226}" type="slidenum">
              <a:rPr lang="it-IT" altLang="it-IT">
                <a:latin typeface="Arial" panose="020B0604020202020204" pitchFamily="34" charset="0"/>
              </a:rPr>
              <a:pPr eaLnBrk="1" hangingPunct="1"/>
              <a:t>91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8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23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39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02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34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83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77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D0D2-B706-46D9-9D3C-E91D6D1697BA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50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49AF-D09D-482C-96EF-3BB30157A13F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10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FC04-3F12-46E4-ACB1-967C876575B3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85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6519-8C25-4B01-8429-CE150C60D2BD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72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5A9F-AFAD-4D13-96E1-7B132ADDF2A1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83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2B2D-3C7D-4521-89AB-D5B424B4CB0A}" type="datetime1">
              <a:rPr lang="it-IT" smtClean="0"/>
              <a:t>06/12/2017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2EAC-08E3-4069-AEEE-18E8BA83FBAE}" type="datetime1">
              <a:rPr lang="it-IT" smtClean="0"/>
              <a:t>06/12/2017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24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1312-DDFA-4510-B190-DE732442A5C1}" type="datetime1">
              <a:rPr lang="it-IT" smtClean="0"/>
              <a:t>06/12/2017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5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C46-C44F-4CC1-959C-84441DCFE102}" type="datetime1">
              <a:rPr lang="it-IT" smtClean="0"/>
              <a:t>06/12/2017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38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FB9F-26A7-4D7B-B901-FB158FF3F24A}" type="datetime1">
              <a:rPr lang="it-IT" smtClean="0"/>
              <a:t>06/12/2017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05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A86C-FBD5-49A3-B831-D443D1B87B4C}" type="datetime1">
              <a:rPr lang="it-IT" smtClean="0"/>
              <a:t>06/12/2017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4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51D7-97D8-4D75-9ED4-2421F6BB2AE8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0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it/url?sa=i&amp;rct=j&amp;q=&amp;esrc=s&amp;source=images&amp;cd=&amp;cad=rja&amp;uact=8&amp;ved=0ahUKEwiX56bkob7QAhUG2BoKHVw4BEwQjRwIBw&amp;url=http://www.slideshare.net/miursocial/piano-per-la-formazione-dei-docenti-il-documento&amp;psig=AFQjCNG7o4XkBVv6l9Quf_bI4Sg3QkrKbA&amp;ust=147996939627513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it/url?sa=i&amp;rct=j&amp;q=&amp;esrc=s&amp;source=images&amp;cd=&amp;cad=rja&amp;uact=8&amp;ved=0CAcQjRw&amp;url=http://www.isismagrinimarchetti.it/calendario-scolastico&amp;ei=UCc1VZrWEsTOaPOegJgB&amp;bvm=bv.91071109,d.ZGU&amp;psig=AFQjCNFP-0TSj_KzvBvMsn1GUko3t-fcSw&amp;ust=142963319031469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hyperlink" Target="https://www.google.it/url?sa=i&amp;rct=j&amp;q=&amp;esrc=s&amp;source=images&amp;cd=&amp;cad=rja&amp;uact=8&amp;ved=0ahUKEwijirT9rYvXAhXK8RQKHWo8DDUQjRwIBw&amp;url=https://scopetraining.com.au/corporate-solutions/&amp;psig=AOvVaw1ZJ5y4vu8PGDQSl5nfUvte&amp;ust=1509006623864584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://www.google.it/url?url=http://www.amalficongressi.it/event-manager-le-10-caratteristiche-personali-che-fanno-il-professionista-di-successo/&amp;rct=j&amp;frm=1&amp;q=&amp;esrc=s&amp;sa=U&amp;ei=B0kZVIDZFq_y7AbG0IDABw&amp;ved=0CDIQ9QEwDg&amp;usg=AFQjCNE9VSSdnzjDOoTZcj1XlEo_MQIoOw" TargetMode="External"/><Relationship Id="rId7" Type="http://schemas.openxmlformats.org/officeDocument/2006/relationships/image" Target="../media/image5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www.google.it/url?url=http://www.stamptoscana.it/articolo/politica/imprenditoria-femminle-intesa-passera-fornero-con-unioncamere&amp;rct=j&amp;frm=1&amp;q=&amp;esrc=s&amp;sa=U&amp;ei=LEkZVKjxJ63X7AbOlYDQAQ&amp;ved=0CDQQ9QEwDw&amp;usg=AFQjCNH5Hv65hczVjX2FaMH7e4zdQWkpSg" TargetMode="Externa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h0YrWmrnKAhWB0xoKHRxPDRAQjRwIBw&amp;url=http://www.lucapropato.com/blog/gestire-riunioni-di-lavoro-errori.html&amp;psig=AFQjCNFu-YOpYzeS1Pgs6633gRCoRp1MXg&amp;ust=145340606155370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Layout" Target="../diagrams/layout9.xml"/><Relationship Id="rId7" Type="http://schemas.openxmlformats.org/officeDocument/2006/relationships/hyperlink" Target="http://www.google.it/url?sa=i&amp;rct=j&amp;q=&amp;esrc=s&amp;source=images&amp;cd=&amp;cad=rja&amp;uact=8&amp;ved=&amp;url=http://www.corriereuniv.it/cms/2011/12/cambio-ai-vertici-del-miur/&amp;ei=aCs1VdeNNYr_7AalxoGADg&amp;bvm=bv.91071109,d.ZGU&amp;psig=AFQjCNF88ecfgml3PEU5-nWbAhCFhZ7bYw&amp;ust=1429634281334698" TargetMode="External"/><Relationship Id="rId12" Type="http://schemas.openxmlformats.org/officeDocument/2006/relationships/image" Target="../media/image5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58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57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it/url?sa=i&amp;rct=j&amp;q=&amp;esrc=s&amp;source=images&amp;cd=&amp;cad=rja&amp;uact=8&amp;ved=0ahUKEwjVpLKe3MDKAhULHxoKHfcCD48QjRwIBw&amp;url=http://www.gildains.it/news/dettaglio.asp?idcat=0&amp;plug=motore&amp;area=news&amp;id=2332&amp;bvm=bv.112454388,d.ZWU&amp;psig=AFQjCNHZnEzMyM_Dz6T83a8SqS9mDBtfig&amp;ust=1453665509633242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www.google.it/url?sa=i&amp;rct=j&amp;q=&amp;esrc=s&amp;source=images&amp;cd=&amp;cad=rja&amp;uact=8&amp;ved=0ahUKEwjtgqa0k4zXAhXIyRQKHeF3DRkQjRwIBw&amp;url=http://www.itsmf.it/best-practice/&amp;psig=AOvVaw0qHILAljZmAlNkum_TGr43&amp;ust=150903387077364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4neLik8bLAhXBVhQKHQuBABMQjRwIBw&amp;url=http://www.123rf.com/photo_19729983_business-people-in-a-meeting-at-office.html&amp;bvm=bv.117218890,bs.2,d.bGQ&amp;psig=AFQjCNH_dZpLCq69EA9JISGmTuNHtiL78Q&amp;ust=145825017421687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upload.wikimedia.org/wikipedia/commons/7/74/Map_of_region_of_Campania,_Italy.svg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4.jpg"/><Relationship Id="rId4" Type="http://schemas.openxmlformats.org/officeDocument/2006/relationships/image" Target="../media/image73.jpg"/><Relationship Id="rId9" Type="http://schemas.openxmlformats.org/officeDocument/2006/relationships/image" Target="../media/image7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nia.istruzione.it/formazione_docenti_neo_assunti/index.shtml" TargetMode="External"/><Relationship Id="rId7" Type="http://schemas.openxmlformats.org/officeDocument/2006/relationships/image" Target="../media/image80.png"/><Relationship Id="rId2" Type="http://schemas.openxmlformats.org/officeDocument/2006/relationships/hyperlink" Target="http://www.campania.istruzione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-kcCeiMbLAhXH1xQKHSF6DSoQjRwIBw&amp;url=http://www.avvocatoleone.com/5420-2/&amp;bvm=bv.117218890,d.bGQ&amp;psig=AFQjCNEgdqK_Z5Rfm-TzBR7jJv7CZxcEWQ&amp;ust=145824712232555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it/url?sa=i&amp;rct=j&amp;q=&amp;esrc=s&amp;source=images&amp;cd=&amp;cad=rja&amp;uact=8&amp;ved=0ahUKEwih0YrWmrnKAhWB0xoKHRxPDRAQjRwIBw&amp;url=http://www.lucapropato.com/blog/gestire-riunioni-di-lavoro-errori.html&amp;psig=AFQjCNFu-YOpYzeS1Pgs6633gRCoRp1MXg&amp;ust=1453406061553701" TargetMode="Externa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://www.google.it/url?sa=i&amp;rct=j&amp;q=&amp;esrc=s&amp;source=images&amp;cd=&amp;cad=rja&amp;uact=8&amp;ved=0ahUKEwizpvSC3pbPAhVGCpoKHRrpCF8QjRwIBw&amp;url=http://www.scuolaoggi.com/insegnanti/71-scuole-e-docenti-responsabili-dei-risultati-e-una-parola&amp;bvm=bv.133178914,d.bGs&amp;psig=AFQjCNHlv2b7FV99EBBiHrhNA3re9NkQmw&amp;ust=147421311188616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it/url?sa=i&amp;rct=j&amp;q=&amp;esrc=s&amp;source=images&amp;cd=&amp;cad=rja&amp;uact=8&amp;ved=0ahUKEwjths6wl7nKAhVJExoKHUDbA98QjRwIBw&amp;url=http://www.manageronline.it/articoli/vedi/8195/gestire-una-riunione-errori-da-evitare/&amp;bvm=bv.112064104,d.ZWU&amp;psig=AFQjCNFu-YOpYzeS1Pgs6633gRCoRp1MXg&amp;ust=1453406061553701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://www.google.it/url?sa=i&amp;rct=j&amp;q=&amp;esrc=s&amp;source=images&amp;cd=&amp;cad=rja&amp;uact=8&amp;ved=0ahUKEwih1Zj43pbPAhVHCiwKHVEBCQUQjRwIBw&amp;url=http://www.immigrazione.biz/sanatoria-2012.php&amp;psig=AFQjCNFlPFTfkbq0gl5DCzaiJ7B3O8ghlg&amp;ust=1474213321632542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91.jpeg"/><Relationship Id="rId7" Type="http://schemas.openxmlformats.org/officeDocument/2006/relationships/hyperlink" Target="http://www.google.it/url?sa=i&amp;rct=j&amp;q=&amp;esrc=s&amp;source=images&amp;cd=&amp;cad=rja&amp;uact=8&amp;ved=0ahUKEwi3zLy44ZbPAhXFCJoKHe6PDFEQjRwIBw&amp;url=http://www.mondadorieducation.it/libro/eva-cantarella-giulio-guidorizzi-enzo-fedrizzi-andrea-/tempospazio-corso-di-storia-e-geografia/120900035727&amp;bvm=bv.133178914,d.bGg&amp;psig=AFQjCNHp3tTliAX3OPX1aegyBhNENDjMpQ&amp;ust=1474214045876758" TargetMode="External"/><Relationship Id="rId2" Type="http://schemas.openxmlformats.org/officeDocument/2006/relationships/hyperlink" Target="http://www.google.it/url?sa=i&amp;rct=j&amp;q=&amp;esrc=s&amp;source=images&amp;cd=&amp;cad=rja&amp;uact=8&amp;ved=0ahUKEwjvpL6S4JbPAhUDjSwKHXu6AgkQjRwIBw&amp;url=http://www.pokeritaliaweb.org/prodotti-poker/libri-poker/studiare-il-poker-da-dove-iniziare.html&amp;bvm=bv.133178914,d.bGg&amp;psig=AFQjCNGzuIAOKrTZ87ylgsZWFJ6uYyM2KA&amp;ust=147421369841825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hyperlink" Target="http://www.google.it/url?sa=i&amp;rct=j&amp;q=&amp;esrc=s&amp;source=images&amp;cd=&amp;cad=rja&amp;uact=8&amp;ved=0ahUKEwizouGl4ZbPAhXoa5oKHQjaB1gQjRwIBw&amp;url=http://www.giuntiscuola.it/scuoladellinfanzia/magazine/articoli/scuola-dell-infanzia-per-te-%E2%80%93-la-programmazione-didattica-annuale/&amp;bvm=bv.133178914,d.bGg&amp;psig=AFQjCNFonTTZljfllXItAWwLt-7A27IYqg&amp;ust=1474214001788880" TargetMode="External"/><Relationship Id="rId4" Type="http://schemas.openxmlformats.org/officeDocument/2006/relationships/image" Target="../media/image92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is3o2X5JbPAhUMGCwKHaM9CYwQjRwIBw&amp;url=http://www.icpescarasette.gov.it/ic7/modules.php?name=APContent&amp;op=article&amp;id=91&amp;bvm=bv.133178914,d.bGg&amp;psig=AFQjCNFwyF4C-hMBYlrkWH9sSB7M-frUsg&amp;ust=1474214782296986" TargetMode="External"/><Relationship Id="rId3" Type="http://schemas.openxmlformats.org/officeDocument/2006/relationships/image" Target="../media/image96.jpeg"/><Relationship Id="rId7" Type="http://schemas.openxmlformats.org/officeDocument/2006/relationships/image" Target="../media/image98.jpeg"/><Relationship Id="rId2" Type="http://schemas.openxmlformats.org/officeDocument/2006/relationships/hyperlink" Target="http://www.google.it/url?sa=i&amp;rct=j&amp;q=&amp;esrc=s&amp;source=images&amp;cd=&amp;cad=rja&amp;uact=8&amp;ved=0ahUKEwj6msXY45bPAhWI_iwKHSLIC4cQjRwIBw&amp;url=http://temi.repubblica.it/espresso-open-politix/2013/05/02/dal-lavoro-alle-riforme-istituzionali-ecco-i-primi-disegni-di-legge-del-nuovo-parlamento/&amp;bvm=bv.133178914,d.bGg&amp;psig=AFQjCNHHLRDh6q6V_qE7of7rFpgDgHLLXA&amp;ust=14742146519733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url?sa=i&amp;rct=j&amp;q=&amp;esrc=s&amp;source=images&amp;cd=&amp;cad=rja&amp;uact=8&amp;ved=0ahUKEwie-5eJ5JbPAhXIKiwKHYF7ACgQjRwIBw&amp;url=https://www.mindomo.com/mindmap/etica-y-moral-35ee42d5ac714920b282ca0d5a7d458f&amp;bvm=bv.133178914,d.bGg&amp;psig=AFQjCNFIwGXM19fxylJCMWKqqGD7RTPacg&amp;ust=1474214745810673" TargetMode="External"/><Relationship Id="rId5" Type="http://schemas.openxmlformats.org/officeDocument/2006/relationships/image" Target="../media/image97.jpeg"/><Relationship Id="rId4" Type="http://schemas.openxmlformats.org/officeDocument/2006/relationships/hyperlink" Target="http://www.google.it/url?sa=i&amp;rct=j&amp;q=&amp;esrc=s&amp;source=images&amp;cd=&amp;cad=rja&amp;uact=8&amp;ved=0ahUKEwj9-LPq45bPAhWJBiwKHd7gBOsQjRwIBw&amp;url=http://www.scuolainforma.it/portale/2016/01/26/5231.html&amp;bvm=bv.133178914,d.bGg&amp;psig=AFQjCNEIV0CKa7AAMa0DHRrkDFsGib5rnA&amp;ust=1474214689629477" TargetMode="External"/><Relationship Id="rId9" Type="http://schemas.openxmlformats.org/officeDocument/2006/relationships/image" Target="../media/image99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xqFQoTCLyyvPT7nMgCFQVVFAodHpAAHQ&amp;url=http://www.metronews.it/15/09/27/i-500-euro-pasto-agli-enti-di-formazione.html&amp;bvm=bv.103627116,d.d24&amp;psig=AFQjCNG2KCdxHbH6K1iaiDF98B5se7nx-g&amp;ust=1443640982700527" TargetMode="External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13640" y="-26988"/>
            <a:ext cx="4968553" cy="115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it-IT" dirty="0"/>
          </a:p>
          <a:p>
            <a:pPr algn="ctr" eaLnBrk="1" hangingPunct="1">
              <a:defRPr/>
            </a:pPr>
            <a:r>
              <a:rPr lang="it-IT" sz="2800" b="1" dirty="0">
                <a:solidFill>
                  <a:schemeClr val="tx1"/>
                </a:solidFill>
                <a:latin typeface="Palace Script MT" pitchFamily="66" charset="0"/>
                <a:ea typeface="Verdana" pitchFamily="34" charset="0"/>
                <a:cs typeface="Verdana" pitchFamily="34" charset="0"/>
              </a:rPr>
              <a:t>Ministero dell’Istruzione, dell’ Università e della Ricerca</a:t>
            </a:r>
            <a:endParaRPr lang="it-IT" sz="2800" dirty="0">
              <a:solidFill>
                <a:schemeClr val="tx1"/>
              </a:solidFill>
              <a:latin typeface="Palace Script MT" pitchFamily="66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it-IT" sz="16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Scolastico Regionale per la Campania</a:t>
            </a:r>
          </a:p>
          <a:p>
            <a:pPr algn="ctr" eaLnBrk="1" hangingPunct="1">
              <a:defRPr/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</a:t>
            </a:r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GENERALE</a:t>
            </a:r>
          </a:p>
          <a:p>
            <a:pPr algn="ctr" eaLnBrk="1" hangingPunct="1">
              <a:defRPr/>
            </a:pPr>
            <a:r>
              <a:rPr lang="it-IT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III</a:t>
            </a:r>
            <a:endParaRPr lang="it-IT" sz="1600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9" name="Immagin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59" y="0"/>
            <a:ext cx="503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175" y="1301750"/>
            <a:ext cx="9144000" cy="10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9"/>
          <p:cNvSpPr txBox="1">
            <a:spLocks noChangeArrowheads="1"/>
          </p:cNvSpPr>
          <p:nvPr/>
        </p:nvSpPr>
        <p:spPr bwMode="auto">
          <a:xfrm>
            <a:off x="3175" y="2951163"/>
            <a:ext cx="660907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Arial Narrow" panose="020B0606020202030204" pitchFamily="34" charset="0"/>
              </a:rPr>
              <a:t>FORMAZIONE DOCENTI NEOASSUNTI  </a:t>
            </a:r>
            <a:r>
              <a:rPr lang="it-IT" altLang="it-IT" sz="2800" dirty="0" smtClean="0">
                <a:latin typeface="Arial Narrow" panose="020B0606020202030204" pitchFamily="34" charset="0"/>
              </a:rPr>
              <a:t>2017/2018</a:t>
            </a:r>
            <a:endParaRPr lang="it-IT" altLang="it-IT" sz="2800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 b="1" dirty="0" smtClean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</a:rPr>
              <a:t>QUADRO NORMATIVO D ELEMENTI ORGANIZZATIVI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 b="1" dirty="0">
              <a:latin typeface="Arial Narrow" panose="020B0606020202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it-IT" altLang="it-IT" sz="22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040" y="1405085"/>
            <a:ext cx="1944688" cy="117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0"/>
          <p:cNvSpPr>
            <a:spLocks noChangeArrowheads="1"/>
          </p:cNvSpPr>
          <p:nvPr/>
        </p:nvSpPr>
        <p:spPr bwMode="auto">
          <a:xfrm>
            <a:off x="2646363" y="5719763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Anna Maria Di Nocera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Dirigente Scolastico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Referente regionale formazione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Ufficio III – USR CAMPANIA</a:t>
            </a:r>
          </a:p>
        </p:txBody>
      </p:sp>
      <p:pic>
        <p:nvPicPr>
          <p:cNvPr id="16" name="Im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95159"/>
            <a:ext cx="181277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38" y="1378943"/>
            <a:ext cx="1804138" cy="117316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78" y="1401363"/>
            <a:ext cx="1813236" cy="117843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04" y="1418340"/>
            <a:ext cx="1857988" cy="1161455"/>
          </a:xfrm>
          <a:prstGeom prst="rect">
            <a:avLst/>
          </a:prstGeom>
        </p:spPr>
      </p:pic>
      <p:pic>
        <p:nvPicPr>
          <p:cNvPr id="20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4877585"/>
            <a:ext cx="1947861" cy="1153558"/>
          </a:xfrm>
          <a:prstGeom prst="rect">
            <a:avLst/>
          </a:prstGeom>
          <a:noFill/>
          <a:ln w="9525">
            <a:solidFill>
              <a:srgbClr val="F4FC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63" y="2547059"/>
            <a:ext cx="1922290" cy="1088016"/>
          </a:xfrm>
          <a:prstGeom prst="rect">
            <a:avLst/>
          </a:prstGeom>
        </p:spPr>
      </p:pic>
      <p:pic>
        <p:nvPicPr>
          <p:cNvPr id="21" name="Immagin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34" y="3653529"/>
            <a:ext cx="1888845" cy="1207801"/>
          </a:xfrm>
          <a:prstGeom prst="rect">
            <a:avLst/>
          </a:prstGeom>
          <a:noFill/>
          <a:ln w="38100">
            <a:solidFill>
              <a:srgbClr val="F4FC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02" y="5854890"/>
            <a:ext cx="1912073" cy="99464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2547059"/>
            <a:ext cx="7218363" cy="15519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7028597" y="2593443"/>
            <a:ext cx="190091" cy="427820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-43804" y="1239340"/>
            <a:ext cx="9179883" cy="17899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17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584616"/>
            <a:ext cx="5697199" cy="559234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Le </a:t>
            </a:r>
            <a:r>
              <a:rPr lang="it-IT" dirty="0" smtClean="0"/>
              <a:t>norme </a:t>
            </a:r>
            <a:r>
              <a:rPr lang="it-IT" dirty="0"/>
              <a:t>citate </a:t>
            </a:r>
            <a:r>
              <a:rPr lang="it-IT" dirty="0" smtClean="0"/>
              <a:t>vanno interpretate </a:t>
            </a:r>
            <a:r>
              <a:rPr lang="it-IT" dirty="0"/>
              <a:t>nella direzione di un’azione di </a:t>
            </a:r>
            <a:r>
              <a:rPr lang="it-IT" b="1" u="sng" dirty="0">
                <a:solidFill>
                  <a:srgbClr val="0000CC"/>
                </a:solidFill>
              </a:rPr>
              <a:t>formazione e di aggiornamento che si estende lungo tutto l’arco della vita </a:t>
            </a:r>
            <a:r>
              <a:rPr lang="it-IT" b="1" u="sng" dirty="0" smtClean="0">
                <a:solidFill>
                  <a:srgbClr val="0000CC"/>
                </a:solidFill>
              </a:rPr>
              <a:t>professionale</a:t>
            </a:r>
            <a:r>
              <a:rPr lang="it-IT" dirty="0"/>
              <a:t>.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È </a:t>
            </a:r>
            <a:r>
              <a:rPr lang="it-IT" dirty="0"/>
              <a:t>in tal senso che si orienta l’azione del </a:t>
            </a:r>
            <a:r>
              <a:rPr lang="it-IT" b="1" u="sng" dirty="0">
                <a:solidFill>
                  <a:srgbClr val="0000CC"/>
                </a:solidFill>
              </a:rPr>
              <a:t>Piano di Formazione Nazionale </a:t>
            </a:r>
            <a:r>
              <a:rPr lang="it-IT" dirty="0"/>
              <a:t>che </a:t>
            </a:r>
            <a:r>
              <a:rPr lang="it-IT" b="1" u="sng" dirty="0">
                <a:solidFill>
                  <a:srgbClr val="0000CC"/>
                </a:solidFill>
              </a:rPr>
              <a:t>trae spunto dal modello formativo dei docenti neoassunti </a:t>
            </a:r>
            <a:r>
              <a:rPr lang="it-IT" dirty="0"/>
              <a:t>per disegnare la formazione di tutti i docenti in </a:t>
            </a:r>
            <a:r>
              <a:rPr lang="it-IT" dirty="0" smtClean="0"/>
              <a:t>servizio.</a:t>
            </a:r>
            <a:endParaRPr lang="it-IT" dirty="0"/>
          </a:p>
        </p:txBody>
      </p:sp>
      <p:pic>
        <p:nvPicPr>
          <p:cNvPr id="4" name="Picture 8" descr="Risultati immagini per piano nazionale di formazione docent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75" y="2278505"/>
            <a:ext cx="1743013" cy="2464399"/>
          </a:xfrm>
          <a:prstGeom prst="rect">
            <a:avLst/>
          </a:prstGeom>
          <a:noFill/>
          <a:ln w="76200" cmpd="thickThin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17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971550" y="2708275"/>
            <a:ext cx="6777038" cy="3097213"/>
          </a:xfrm>
        </p:spPr>
        <p:txBody>
          <a:bodyPr/>
          <a:lstStyle/>
          <a:p>
            <a:pPr algn="just"/>
            <a:endParaRPr lang="it-IT" altLang="it-IT" sz="2400" dirty="0" smtClean="0"/>
          </a:p>
          <a:p>
            <a:pPr algn="just"/>
            <a:r>
              <a:rPr lang="it-IT" altLang="it-IT" sz="2400" dirty="0" smtClean="0"/>
              <a:t>  </a:t>
            </a:r>
            <a:r>
              <a:rPr lang="it-IT" altLang="it-IT" dirty="0" smtClean="0"/>
              <a:t>Il superamento del periodo di formazione e prova è subordinato allo svolgimento di servizio effettivamente prestato per almeno </a:t>
            </a:r>
            <a:r>
              <a:rPr lang="it-IT" altLang="it-IT" b="1" dirty="0" smtClean="0"/>
              <a:t>180 giorni </a:t>
            </a:r>
            <a:r>
              <a:rPr lang="it-IT" altLang="it-IT" dirty="0" smtClean="0"/>
              <a:t>nel corso dell’anno scolastico, di cui almeno </a:t>
            </a:r>
            <a:r>
              <a:rPr lang="it-IT" altLang="it-IT" b="1" dirty="0" smtClean="0"/>
              <a:t>120 per le attività didattiche.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it-IT" altLang="it-IT" sz="2400" b="1" dirty="0" smtClean="0"/>
              <a:t>       </a:t>
            </a:r>
            <a:r>
              <a:rPr lang="it-IT" altLang="it-IT" sz="1800" dirty="0" smtClean="0"/>
              <a:t>(art. 3 D.M. 850/2015)</a:t>
            </a:r>
          </a:p>
          <a:p>
            <a:pPr algn="just"/>
            <a:endParaRPr lang="it-IT" altLang="it-IT" sz="2400" dirty="0" smtClean="0"/>
          </a:p>
        </p:txBody>
      </p:sp>
      <p:sp>
        <p:nvSpPr>
          <p:cNvPr id="14340" name="AutoShape 5" descr="Risultati immagini per calend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4341" name="Picture 7" descr="https://encrypted-tbn1.gstatic.com/images?q=tbn:ANd9GcSsCHTj4DSLJceqsyh3EMFM5Zd7UTef53BplCYgBiIDxUCvYnhbC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79095"/>
            <a:ext cx="2447925" cy="142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21992" y="-1"/>
            <a:ext cx="8102283" cy="830997"/>
          </a:xfrm>
          <a:prstGeom prst="rect">
            <a:avLst/>
          </a:prstGeom>
          <a:solidFill>
            <a:srgbClr val="D1E3F3"/>
          </a:solidFill>
        </p:spPr>
        <p:txBody>
          <a:bodyPr wrap="square">
            <a:spAutoFit/>
          </a:bodyPr>
          <a:lstStyle/>
          <a:p>
            <a:r>
              <a:rPr lang="it-IT" sz="2400" b="1" dirty="0" smtClean="0"/>
              <a:t>DURATA E SERVIZI UTILI AI FINI DEL SUPERAMENTO DEL PERIODO DI FORMAZIONE E DI PROVA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767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47181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it-IT" altLang="it-IT" sz="2500" dirty="0" smtClean="0"/>
              <a:t>Nei </a:t>
            </a:r>
            <a:r>
              <a:rPr lang="it-IT" altLang="it-IT" sz="2500" b="1" dirty="0" smtClean="0"/>
              <a:t>180 giorni </a:t>
            </a:r>
            <a:r>
              <a:rPr lang="it-IT" altLang="it-IT" sz="2500" b="1" dirty="0" smtClean="0">
                <a:solidFill>
                  <a:srgbClr val="0156FF"/>
                </a:solidFill>
              </a:rPr>
              <a:t>vanno considerati</a:t>
            </a:r>
            <a:r>
              <a:rPr lang="it-IT" altLang="it-IT" sz="2500" dirty="0" smtClean="0">
                <a:solidFill>
                  <a:srgbClr val="2EA711"/>
                </a:solidFill>
              </a:rPr>
              <a:t>: </a:t>
            </a:r>
          </a:p>
          <a:p>
            <a:pPr>
              <a:buFont typeface="Arial" charset="0"/>
              <a:buNone/>
            </a:pPr>
            <a:r>
              <a:rPr lang="it-IT" altLang="it-IT" sz="2500" dirty="0" smtClean="0"/>
              <a:t>     le attività connesse al servizio scolastico</a:t>
            </a:r>
            <a:r>
              <a:rPr lang="it-IT" altLang="it-IT" sz="2500" dirty="0"/>
              <a:t>;</a:t>
            </a:r>
            <a:endParaRPr lang="it-IT" altLang="it-IT" sz="2500" dirty="0" smtClean="0"/>
          </a:p>
          <a:p>
            <a:pPr>
              <a:buFont typeface="Arial" charset="0"/>
              <a:buNone/>
            </a:pPr>
            <a:r>
              <a:rPr lang="it-IT" altLang="it-IT" sz="2500" dirty="0" smtClean="0"/>
              <a:t>     i periodi di sospensione delle lezioni e delle attività didattiche</a:t>
            </a:r>
            <a:r>
              <a:rPr lang="it-IT" altLang="it-IT" sz="2500" dirty="0"/>
              <a:t>;</a:t>
            </a:r>
            <a:endParaRPr lang="it-IT" altLang="it-IT" sz="2500" dirty="0" smtClean="0"/>
          </a:p>
          <a:p>
            <a:pPr>
              <a:buFont typeface="Arial" charset="0"/>
              <a:buNone/>
            </a:pPr>
            <a:r>
              <a:rPr lang="it-IT" altLang="it-IT" sz="2500" dirty="0" smtClean="0"/>
              <a:t>     gli esami, gli scrutini ed ogni altro impegno di servizio. </a:t>
            </a:r>
          </a:p>
          <a:p>
            <a:pPr>
              <a:buFont typeface="Arial" charset="0"/>
              <a:buNone/>
            </a:pPr>
            <a:r>
              <a:rPr lang="it-IT" altLang="it-IT" sz="2500" dirty="0" smtClean="0"/>
              <a:t>     </a:t>
            </a:r>
            <a:endParaRPr lang="it-IT" sz="2500" dirty="0"/>
          </a:p>
          <a:p>
            <a:endParaRPr lang="it-IT" sz="2500" dirty="0"/>
          </a:p>
          <a:p>
            <a:pPr>
              <a:buFont typeface="Arial" charset="0"/>
              <a:buNone/>
            </a:pPr>
            <a:endParaRPr lang="it-IT" altLang="it-IT" sz="2500" dirty="0" smtClean="0"/>
          </a:p>
          <a:p>
            <a:pPr>
              <a:buFont typeface="Arial" charset="0"/>
              <a:buNone/>
            </a:pPr>
            <a:r>
              <a:rPr lang="it-IT" altLang="it-IT" sz="2500" dirty="0" smtClean="0"/>
              <a:t>Nei </a:t>
            </a:r>
            <a:r>
              <a:rPr lang="it-IT" altLang="it-IT" sz="2500" b="1" dirty="0" smtClean="0"/>
              <a:t>180 giorni </a:t>
            </a:r>
            <a:r>
              <a:rPr lang="it-IT" altLang="it-IT" sz="2500" b="1" dirty="0" smtClean="0">
                <a:solidFill>
                  <a:srgbClr val="0156FF"/>
                </a:solidFill>
              </a:rPr>
              <a:t>non vanno considerati </a:t>
            </a:r>
            <a:r>
              <a:rPr lang="it-IT" altLang="it-IT" sz="2500" dirty="0" smtClean="0"/>
              <a:t>i giorni: </a:t>
            </a:r>
          </a:p>
          <a:p>
            <a:pPr>
              <a:buFont typeface="Arial" charset="0"/>
              <a:buNone/>
            </a:pPr>
            <a:r>
              <a:rPr lang="it-IT" altLang="it-IT" sz="2500" dirty="0" smtClean="0"/>
              <a:t>     di congedo ordinario e straordinario;</a:t>
            </a:r>
          </a:p>
          <a:p>
            <a:pPr>
              <a:buFont typeface="Arial" charset="0"/>
              <a:buNone/>
            </a:pPr>
            <a:r>
              <a:rPr lang="it-IT" altLang="it-IT" sz="2400" dirty="0" smtClean="0"/>
              <a:t>     di aspettativa a qualunque titolo.</a:t>
            </a:r>
          </a:p>
          <a:p>
            <a:pPr>
              <a:buFont typeface="Arial" charset="0"/>
              <a:buNone/>
            </a:pPr>
            <a:endParaRPr lang="it-IT" altLang="it-IT" sz="2400" dirty="0" smtClean="0"/>
          </a:p>
          <a:p>
            <a:endParaRPr lang="it-IT" altLang="it-IT" sz="2400" dirty="0" smtClean="0"/>
          </a:p>
        </p:txBody>
      </p:sp>
      <p:sp>
        <p:nvSpPr>
          <p:cNvPr id="4" name="Freccia a destra 3"/>
          <p:cNvSpPr/>
          <p:nvPr/>
        </p:nvSpPr>
        <p:spPr>
          <a:xfrm>
            <a:off x="457200" y="709355"/>
            <a:ext cx="358775" cy="36036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458954" y="1412415"/>
            <a:ext cx="358775" cy="36036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438428" y="2132533"/>
            <a:ext cx="358775" cy="36036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35839" y="4814494"/>
            <a:ext cx="358775" cy="3603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35838" y="4364781"/>
            <a:ext cx="358775" cy="360362"/>
          </a:xfrm>
          <a:prstGeom prst="rightArrow">
            <a:avLst/>
          </a:prstGeom>
          <a:solidFill>
            <a:srgbClr val="015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63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3575" y="1773238"/>
            <a:ext cx="7724775" cy="28082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sz="2400" dirty="0"/>
              <a:t>Nei </a:t>
            </a:r>
            <a:r>
              <a:rPr lang="it-IT" sz="2400" b="1" dirty="0"/>
              <a:t>120 giorni </a:t>
            </a:r>
            <a:r>
              <a:rPr lang="it-IT" sz="2400" dirty="0"/>
              <a:t>di attività didattica </a:t>
            </a:r>
            <a:r>
              <a:rPr lang="it-IT" sz="2400" b="1" dirty="0">
                <a:solidFill>
                  <a:srgbClr val="0156FF"/>
                </a:solidFill>
              </a:rPr>
              <a:t>vanno compresi</a:t>
            </a:r>
            <a:r>
              <a:rPr lang="it-IT" sz="2400" dirty="0">
                <a:solidFill>
                  <a:srgbClr val="2EA711"/>
                </a:solidFill>
              </a:rPr>
              <a:t>: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2400" dirty="0"/>
              <a:t> </a:t>
            </a:r>
            <a:r>
              <a:rPr lang="it-IT" sz="2400" dirty="0" smtClean="0"/>
              <a:t>   </a:t>
            </a:r>
            <a:r>
              <a:rPr lang="it-IT" sz="2400" dirty="0"/>
              <a:t>i giorni effettivi di </a:t>
            </a:r>
            <a:r>
              <a:rPr lang="it-IT" sz="2400" dirty="0" smtClean="0"/>
              <a:t>insegnamento; </a:t>
            </a:r>
          </a:p>
          <a:p>
            <a:pPr algn="just">
              <a:buFont typeface="Arial" pitchFamily="34" charset="0"/>
              <a:buNone/>
              <a:defRPr/>
            </a:pPr>
            <a:endParaRPr lang="it-IT" sz="2400" dirty="0" smtClean="0"/>
          </a:p>
          <a:p>
            <a:pPr algn="just">
              <a:buFont typeface="Arial" pitchFamily="34" charset="0"/>
              <a:buNone/>
              <a:defRPr/>
            </a:pPr>
            <a:r>
              <a:rPr lang="it-IT" sz="2400" dirty="0" smtClean="0"/>
              <a:t>    i giorni impiegati presso la sede di servizio per ogni altra attività preordinata al migliore svolgimento dell’azione didattica, ivi comprese la valutazione</a:t>
            </a:r>
            <a:r>
              <a:rPr lang="it-IT" sz="2400" dirty="0"/>
              <a:t>, </a:t>
            </a:r>
            <a:r>
              <a:rPr lang="it-IT" sz="2400" dirty="0" smtClean="0"/>
              <a:t>la progettazione</a:t>
            </a:r>
            <a:r>
              <a:rPr lang="it-IT" sz="2400" dirty="0"/>
              <a:t>, </a:t>
            </a:r>
            <a:r>
              <a:rPr lang="it-IT" sz="2400" dirty="0" smtClean="0"/>
              <a:t>la formazione, le attività collegiali.</a:t>
            </a:r>
            <a:endParaRPr lang="it-IT" sz="2400" dirty="0"/>
          </a:p>
          <a:p>
            <a:pPr>
              <a:buFont typeface="Arial" pitchFamily="34" charset="0"/>
              <a:buChar char="•"/>
              <a:defRPr/>
            </a:pPr>
            <a:endParaRPr lang="it-IT" sz="2400" dirty="0"/>
          </a:p>
        </p:txBody>
      </p:sp>
      <p:sp>
        <p:nvSpPr>
          <p:cNvPr id="4" name="Freccia a destra 3"/>
          <p:cNvSpPr/>
          <p:nvPr/>
        </p:nvSpPr>
        <p:spPr>
          <a:xfrm>
            <a:off x="611188" y="2276475"/>
            <a:ext cx="360362" cy="360363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611188" y="3140075"/>
            <a:ext cx="360362" cy="360363"/>
          </a:xfrm>
          <a:prstGeom prst="rightArrow">
            <a:avLst/>
          </a:prstGeom>
          <a:solidFill>
            <a:srgbClr val="B0FE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2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Con </a:t>
            </a:r>
            <a:r>
              <a:rPr lang="it-IT" b="1" u="sng" dirty="0">
                <a:solidFill>
                  <a:srgbClr val="0156FF"/>
                </a:solidFill>
              </a:rPr>
              <a:t>nota n. 33989 del 2 agosto 2017</a:t>
            </a:r>
            <a:r>
              <a:rPr lang="it-IT" dirty="0"/>
              <a:t>, il MIUR ha pubblicato gli orientamenti preliminari per la progettazione dell'attività formativa </a:t>
            </a:r>
            <a:r>
              <a:rPr lang="it-IT" dirty="0" smtClean="0"/>
              <a:t>riservata ai </a:t>
            </a:r>
            <a:r>
              <a:rPr lang="it-IT" dirty="0"/>
              <a:t>docenti neo immessi nell'anno scolastico 2017/2018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 </a:t>
            </a:r>
            <a:r>
              <a:rPr lang="it-IT" dirty="0"/>
              <a:t>L'impianto normativo, rimasto </a:t>
            </a:r>
            <a:r>
              <a:rPr lang="it-IT" dirty="0" smtClean="0"/>
              <a:t>invariato</a:t>
            </a:r>
            <a:r>
              <a:rPr lang="it-IT" dirty="0"/>
              <a:t> </a:t>
            </a:r>
            <a:r>
              <a:rPr lang="it-IT" dirty="0" smtClean="0"/>
              <a:t>nella struttura, </a:t>
            </a:r>
            <a:r>
              <a:rPr lang="it-IT" dirty="0"/>
              <a:t>presenta, rispetto alle </a:t>
            </a:r>
            <a:r>
              <a:rPr lang="it-IT" dirty="0" smtClean="0"/>
              <a:t>precedenti annualità, alcuni significativi elementi di </a:t>
            </a:r>
            <a:r>
              <a:rPr lang="it-IT" b="1" dirty="0" smtClean="0">
                <a:solidFill>
                  <a:srgbClr val="0156FF"/>
                </a:solidFill>
              </a:rPr>
              <a:t>novità</a:t>
            </a:r>
            <a:r>
              <a:rPr lang="it-IT" dirty="0" smtClean="0">
                <a:solidFill>
                  <a:srgbClr val="0156FF"/>
                </a:solidFill>
              </a:rPr>
              <a:t> </a:t>
            </a:r>
            <a:r>
              <a:rPr lang="it-IT" dirty="0" smtClean="0"/>
              <a:t>dal punto di vista gestionale, organizzativo e metodologico.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8650" y="95306"/>
            <a:ext cx="7886700" cy="1325563"/>
          </a:xfrm>
        </p:spPr>
        <p:txBody>
          <a:bodyPr/>
          <a:lstStyle/>
          <a:p>
            <a:r>
              <a:rPr lang="it-IT" b="1" dirty="0" smtClean="0"/>
              <a:t>La nota MIUR </a:t>
            </a:r>
            <a:r>
              <a:rPr lang="it-IT" b="1" dirty="0" err="1" smtClean="0"/>
              <a:t>prot</a:t>
            </a:r>
            <a:r>
              <a:rPr lang="it-IT" b="1" dirty="0" smtClean="0"/>
              <a:t>. 33989/2017</a:t>
            </a:r>
            <a:endParaRPr lang="it-IT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8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18659" y="1505543"/>
            <a:ext cx="676799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PIANO REGIONALE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COMPITI E FUNZIONI DEGLI ATTORI-CHIAVE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IL PROFILO PROFESSIONALE ATTESO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CONCLUSIONE </a:t>
            </a: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DEL 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PROCEDIMENTO</a:t>
            </a:r>
          </a:p>
          <a:p>
            <a:pPr marL="457200" indent="-457200">
              <a:spcBef>
                <a:spcPct val="0"/>
              </a:spcBef>
              <a:buAutoNum type="arabicPeriod" startAt="8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ESAME DI CASI PARTICOLARI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11" name="Immagin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66" y="5269"/>
            <a:ext cx="197881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0" y="1064525"/>
            <a:ext cx="7313817" cy="44101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05767" y="1505543"/>
            <a:ext cx="408050" cy="494039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905767" y="6428097"/>
            <a:ext cx="2208572" cy="42308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493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2131" y="1630753"/>
            <a:ext cx="7886700" cy="4351338"/>
          </a:xfrm>
        </p:spPr>
        <p:txBody>
          <a:bodyPr/>
          <a:lstStyle/>
          <a:p>
            <a:r>
              <a:rPr lang="it-IT" dirty="0"/>
              <a:t>Il modello </a:t>
            </a:r>
            <a:r>
              <a:rPr lang="it-IT" dirty="0" smtClean="0"/>
              <a:t>formativo comprende </a:t>
            </a:r>
          </a:p>
          <a:p>
            <a:r>
              <a:rPr lang="it-IT" dirty="0" smtClean="0"/>
              <a:t>una </a:t>
            </a:r>
            <a:r>
              <a:rPr lang="it-IT" b="1" dirty="0" smtClean="0">
                <a:solidFill>
                  <a:srgbClr val="0156FF"/>
                </a:solidFill>
              </a:rPr>
              <a:t>dimensione </a:t>
            </a:r>
            <a:r>
              <a:rPr lang="it-IT" b="1" dirty="0">
                <a:solidFill>
                  <a:srgbClr val="0156FF"/>
                </a:solidFill>
              </a:rPr>
              <a:t>individuale </a:t>
            </a:r>
            <a:r>
              <a:rPr lang="it-IT" b="1" dirty="0" smtClean="0">
                <a:solidFill>
                  <a:srgbClr val="0156FF"/>
                </a:solidFill>
              </a:rPr>
              <a:t>e riflessiva </a:t>
            </a:r>
            <a:r>
              <a:rPr lang="it-IT" dirty="0" smtClean="0"/>
              <a:t>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56" y="2938072"/>
            <a:ext cx="5876144" cy="3911964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02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84813" y="3177915"/>
            <a:ext cx="8859187" cy="368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  <a:p>
            <a:r>
              <a:rPr lang="it-IT" dirty="0"/>
              <a:t> </a:t>
            </a:r>
            <a:r>
              <a:rPr lang="it-IT" sz="2800" dirty="0">
                <a:solidFill>
                  <a:schemeClr val="tx1"/>
                </a:solidFill>
              </a:rPr>
              <a:t>una</a:t>
            </a:r>
            <a:r>
              <a:rPr lang="it-IT" sz="2800" dirty="0"/>
              <a:t> </a:t>
            </a:r>
            <a:r>
              <a:rPr lang="it-IT" sz="2800" b="1" dirty="0">
                <a:solidFill>
                  <a:srgbClr val="0156FF"/>
                </a:solidFill>
              </a:rPr>
              <a:t>dimensione collettiva e di scambio </a:t>
            </a:r>
            <a:r>
              <a:rPr lang="it-IT" sz="2800" b="1" dirty="0" smtClean="0">
                <a:solidFill>
                  <a:srgbClr val="0156FF"/>
                </a:solidFill>
              </a:rPr>
              <a:t>reciproco</a:t>
            </a:r>
            <a:endParaRPr lang="it-IT" sz="2800" dirty="0" smtClean="0">
              <a:solidFill>
                <a:srgbClr val="0156FF"/>
              </a:solidFill>
            </a:endParaRPr>
          </a:p>
          <a:p>
            <a:endParaRPr lang="it-IT" sz="2800" dirty="0"/>
          </a:p>
          <a:p>
            <a:endParaRPr lang="it-IT" sz="2800" dirty="0"/>
          </a:p>
          <a:p>
            <a:pPr algn="just"/>
            <a:r>
              <a:rPr lang="it-IT" sz="2800" dirty="0">
                <a:solidFill>
                  <a:schemeClr val="tx1"/>
                </a:solidFill>
              </a:rPr>
              <a:t>Si propone, perciò, di provare a disegnare un’analogia con la comunità professionale che dovrà essere costruita dal docente giorno dopo giorno nella pratica quotidiana.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7561" cy="3878705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674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540914" y="2852936"/>
          <a:ext cx="7753080" cy="228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572"/>
                <a:gridCol w="1500585"/>
                <a:gridCol w="1550482"/>
                <a:gridCol w="1619614"/>
                <a:gridCol w="1403827"/>
              </a:tblGrid>
              <a:tr h="174589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Incontri propedeutici</a:t>
                      </a:r>
                      <a:r>
                        <a:rPr lang="it-IT" sz="1800" baseline="0" dirty="0" smtClean="0"/>
                        <a:t> e di restituzione finale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377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2060"/>
                          </a:solidFill>
                        </a:rPr>
                        <a:t>Laboratori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</a:rPr>
                        <a:t> formativi dedicati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Peer</a:t>
                      </a:r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to</a:t>
                      </a:r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peer</a:t>
                      </a:r>
                      <a:endParaRPr lang="it-IT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e osservazione</a:t>
                      </a:r>
                      <a:r>
                        <a:rPr lang="it-IT" sz="1800" baseline="0" dirty="0" smtClean="0">
                          <a:solidFill>
                            <a:srgbClr val="0070C0"/>
                          </a:solidFill>
                        </a:rPr>
                        <a:t> in classe</a:t>
                      </a:r>
                      <a:endParaRPr lang="it-IT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Formazione on </a:t>
                      </a:r>
                      <a:r>
                        <a:rPr lang="it-IT" sz="1800" dirty="0" err="1" smtClean="0">
                          <a:solidFill>
                            <a:schemeClr val="tx1"/>
                          </a:solidFill>
                        </a:rPr>
                        <a:t>line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TOTALE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  <a:tr h="541693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 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20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50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</a:tbl>
          </a:graphicData>
        </a:graphic>
      </p:graphicFrame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687212" y="496924"/>
            <a:ext cx="81756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Le caratteristiche del modello formativo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si </a:t>
            </a: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riferiscono alla durata del percorso,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fissata </a:t>
            </a: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 50 ore di formazione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complessiva.</a:t>
            </a:r>
          </a:p>
          <a:p>
            <a:pPr>
              <a:spcBef>
                <a:spcPct val="0"/>
              </a:spcBef>
              <a:buNone/>
            </a:pPr>
            <a:endParaRPr lang="it-IT" altLang="it-IT" sz="2800" dirty="0" smtClean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800" dirty="0" smtClean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800" dirty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0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19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439983537"/>
              </p:ext>
            </p:extLst>
          </p:nvPr>
        </p:nvGraphicFramePr>
        <p:xfrm>
          <a:off x="304800" y="1845610"/>
          <a:ext cx="7740227" cy="451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687212" y="275950"/>
            <a:ext cx="8175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Prima fase: </a:t>
            </a:r>
            <a:r>
              <a:rPr lang="it-IT" alt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incontri informativi e di accoglienza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3948" y="160338"/>
            <a:ext cx="1631920" cy="154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3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90" y="0"/>
            <a:ext cx="1813236" cy="11784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25" y="-12194"/>
            <a:ext cx="1797792" cy="1190625"/>
          </a:xfrm>
          <a:prstGeom prst="rect">
            <a:avLst/>
          </a:prstGeom>
        </p:spPr>
      </p:pic>
      <p:pic>
        <p:nvPicPr>
          <p:cNvPr id="7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81" y="2434591"/>
            <a:ext cx="1833358" cy="1368995"/>
          </a:xfrm>
          <a:prstGeom prst="rect">
            <a:avLst/>
          </a:prstGeom>
          <a:noFill/>
          <a:ln w="38100">
            <a:solidFill>
              <a:srgbClr val="F4FC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18659" y="1505543"/>
            <a:ext cx="676799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PIANO REGIONALE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COMPITI E FUNZIONI DEGLI ATTORI-CHIAVE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IL PROFILO PROFESSIONALE ATTESO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CONCLUSIONE </a:t>
            </a:r>
            <a:r>
              <a:rPr lang="it-IT" altLang="it-IT" sz="2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DEL </a:t>
            </a: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PROCEDIMENTO</a:t>
            </a:r>
          </a:p>
          <a:p>
            <a:pPr marL="457200" indent="-457200">
              <a:spcBef>
                <a:spcPct val="0"/>
              </a:spcBef>
              <a:buAutoNum type="arabicPeriod" startAt="8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ESAME DI CASI PARTICOLARI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6992" y="8529"/>
            <a:ext cx="1830183" cy="1166641"/>
          </a:xfrm>
          <a:prstGeom prst="rect">
            <a:avLst/>
          </a:prstGeom>
          <a:ln w="9525">
            <a:solidFill>
              <a:srgbClr val="F4FCFE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66" y="5269"/>
            <a:ext cx="197881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2" y="-12194"/>
            <a:ext cx="1804138" cy="117316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17" y="1190625"/>
            <a:ext cx="1849554" cy="122262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81" y="3824928"/>
            <a:ext cx="1849998" cy="129334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81" y="5142571"/>
            <a:ext cx="1852729" cy="1276066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0" y="1064525"/>
            <a:ext cx="7313817" cy="44101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05767" y="1505543"/>
            <a:ext cx="408050" cy="494039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905767" y="6428097"/>
            <a:ext cx="2225212" cy="42308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002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strumenti didattici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Durante </a:t>
            </a:r>
            <a:r>
              <a:rPr lang="it-IT" dirty="0" smtClean="0"/>
              <a:t>l’incontro propedeutico sono </a:t>
            </a:r>
            <a:r>
              <a:rPr lang="it-IT" dirty="0"/>
              <a:t>fornite </a:t>
            </a:r>
            <a:r>
              <a:rPr lang="it-IT" dirty="0" smtClean="0"/>
              <a:t>le necessarie informazioni normative e le indicazioni </a:t>
            </a:r>
            <a:r>
              <a:rPr lang="it-IT" dirty="0"/>
              <a:t>sulle  diverse fasi del percorso di </a:t>
            </a:r>
            <a:r>
              <a:rPr lang="it-IT" dirty="0" smtClean="0"/>
              <a:t>formazione </a:t>
            </a:r>
            <a:r>
              <a:rPr lang="it-IT" dirty="0"/>
              <a:t>e </a:t>
            </a:r>
            <a:r>
              <a:rPr lang="it-IT" dirty="0" smtClean="0"/>
              <a:t> </a:t>
            </a:r>
            <a:r>
              <a:rPr lang="it-IT" dirty="0"/>
              <a:t>illustrati i materiali di supporto per la successiva gestione delle </a:t>
            </a:r>
            <a:r>
              <a:rPr lang="it-IT" dirty="0" smtClean="0"/>
              <a:t>attività:</a:t>
            </a:r>
          </a:p>
          <a:p>
            <a:r>
              <a:rPr lang="it-IT" dirty="0" smtClean="0"/>
              <a:t> </a:t>
            </a:r>
            <a:r>
              <a:rPr lang="it-IT" dirty="0"/>
              <a:t>struttura dei laboratori </a:t>
            </a:r>
            <a:r>
              <a:rPr lang="it-IT" dirty="0" smtClean="0"/>
              <a:t>formativi;</a:t>
            </a:r>
          </a:p>
          <a:p>
            <a:r>
              <a:rPr lang="it-IT" dirty="0" smtClean="0"/>
              <a:t> </a:t>
            </a:r>
            <a:r>
              <a:rPr lang="it-IT" dirty="0"/>
              <a:t>format del bilancio di </a:t>
            </a:r>
            <a:r>
              <a:rPr lang="it-IT" dirty="0" smtClean="0"/>
              <a:t>competenze; </a:t>
            </a:r>
          </a:p>
          <a:p>
            <a:r>
              <a:rPr lang="it-IT" dirty="0"/>
              <a:t> </a:t>
            </a:r>
            <a:r>
              <a:rPr lang="it-IT" dirty="0" smtClean="0"/>
              <a:t>format del patto per lo sviluppo professionale;</a:t>
            </a:r>
          </a:p>
          <a:p>
            <a:r>
              <a:rPr lang="it-IT" dirty="0" smtClean="0"/>
              <a:t> format </a:t>
            </a:r>
            <a:r>
              <a:rPr lang="it-IT" dirty="0"/>
              <a:t>del </a:t>
            </a:r>
            <a:r>
              <a:rPr lang="it-IT" dirty="0" smtClean="0"/>
              <a:t>portfolio.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21" y="5167995"/>
            <a:ext cx="2235707" cy="169000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468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21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900729136"/>
              </p:ext>
            </p:extLst>
          </p:nvPr>
        </p:nvGraphicFramePr>
        <p:xfrm>
          <a:off x="304800" y="1815922"/>
          <a:ext cx="7621680" cy="417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304800" y="121400"/>
            <a:ext cx="8175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Seconda fase: laboratori in presenza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31" y="160338"/>
            <a:ext cx="2078098" cy="156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553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/>
          </p:nvPr>
        </p:nvGraphicFramePr>
        <p:xfrm>
          <a:off x="1169231" y="-119919"/>
          <a:ext cx="7644983" cy="67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e 4"/>
          <p:cNvSpPr/>
          <p:nvPr/>
        </p:nvSpPr>
        <p:spPr>
          <a:xfrm>
            <a:off x="471290" y="6091703"/>
            <a:ext cx="766297" cy="76629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po 5"/>
          <p:cNvGrpSpPr/>
          <p:nvPr/>
        </p:nvGrpSpPr>
        <p:grpSpPr>
          <a:xfrm>
            <a:off x="1237587" y="6294971"/>
            <a:ext cx="7471698" cy="613037"/>
            <a:chOff x="473202" y="5750932"/>
            <a:chExt cx="7095935" cy="613037"/>
          </a:xfrm>
        </p:grpSpPr>
        <p:sp>
          <p:nvSpPr>
            <p:cNvPr id="7" name="Rettangolo 6"/>
            <p:cNvSpPr/>
            <p:nvPr/>
          </p:nvSpPr>
          <p:spPr>
            <a:xfrm>
              <a:off x="473202" y="5750932"/>
              <a:ext cx="7081727" cy="5630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473202" y="5750932"/>
              <a:ext cx="7095935" cy="613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6599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/>
                <a:t>b</a:t>
              </a:r>
              <a:r>
                <a:rPr lang="it-IT" sz="2400" dirty="0" smtClean="0"/>
                <a:t>uone pratiche didattiche disciplinari</a:t>
              </a:r>
              <a:endParaRPr lang="it-IT" sz="2400" kern="1200" dirty="0"/>
            </a:p>
          </p:txBody>
        </p:sp>
      </p:grpSp>
      <p:sp>
        <p:nvSpPr>
          <p:cNvPr id="9" name="Rettangolo 8"/>
          <p:cNvSpPr/>
          <p:nvPr/>
        </p:nvSpPr>
        <p:spPr>
          <a:xfrm rot="20315803">
            <a:off x="-236816" y="2300990"/>
            <a:ext cx="25122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Aree </a:t>
            </a:r>
          </a:p>
          <a:p>
            <a:pPr algn="ctr"/>
            <a:r>
              <a:rPr lang="it-IT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trasversali</a:t>
            </a:r>
            <a:endParaRPr lang="it-IT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466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863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676400" y="3593432"/>
            <a:ext cx="5791200" cy="147732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15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Terza fase</a:t>
            </a:r>
          </a:p>
          <a:p>
            <a:pPr algn="ctr"/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15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</a:t>
            </a:r>
            <a:r>
              <a:rPr lang="it-IT" sz="5400" b="1" cap="none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15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15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to </a:t>
            </a:r>
            <a:r>
              <a:rPr lang="it-IT" sz="5400" b="1" cap="none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15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15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6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554636"/>
            <a:ext cx="7886700" cy="562232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dirty="0"/>
              <a:t>Tale attività è finalizzata al </a:t>
            </a:r>
            <a:r>
              <a:rPr lang="it-IT" b="1" u="sng" dirty="0">
                <a:solidFill>
                  <a:srgbClr val="0156FF"/>
                </a:solidFill>
              </a:rPr>
              <a:t>miglioramento delle pratiche didattiche del docente neoassunto </a:t>
            </a:r>
            <a:r>
              <a:rPr lang="it-IT" dirty="0"/>
              <a:t>e alla riflessione </a:t>
            </a:r>
            <a:r>
              <a:rPr lang="it-IT" dirty="0" smtClean="0"/>
              <a:t>con il </a:t>
            </a:r>
            <a:r>
              <a:rPr lang="it-IT" dirty="0"/>
              <a:t>tutor e con i pari sugli aspetti caratterizzanti l’insegnamento: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b="1" dirty="0" smtClean="0"/>
              <a:t>clima </a:t>
            </a:r>
            <a:r>
              <a:rPr lang="it-IT" dirty="0" smtClean="0"/>
              <a:t>della classe; </a:t>
            </a:r>
          </a:p>
          <a:p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b="1" dirty="0" smtClean="0"/>
              <a:t>dinamica docente/alunni</a:t>
            </a:r>
            <a:r>
              <a:rPr lang="it-IT" dirty="0"/>
              <a:t>;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sostegno alla </a:t>
            </a:r>
            <a:r>
              <a:rPr lang="it-IT" b="1" dirty="0"/>
              <a:t>motivazione </a:t>
            </a:r>
            <a:r>
              <a:rPr lang="it-IT" dirty="0"/>
              <a:t>degli </a:t>
            </a:r>
            <a:r>
              <a:rPr lang="it-IT" dirty="0" smtClean="0"/>
              <a:t>allievi; </a:t>
            </a:r>
          </a:p>
          <a:p>
            <a:r>
              <a:rPr lang="it-IT" dirty="0" smtClean="0"/>
              <a:t>la </a:t>
            </a:r>
            <a:r>
              <a:rPr lang="it-IT" dirty="0"/>
              <a:t>capacità di generare e sostenere </a:t>
            </a:r>
            <a:r>
              <a:rPr lang="it-IT" dirty="0" smtClean="0"/>
              <a:t>una relazione </a:t>
            </a:r>
            <a:r>
              <a:rPr lang="it-IT" b="1" dirty="0" smtClean="0"/>
              <a:t>serena e positiva;</a:t>
            </a:r>
          </a:p>
          <a:p>
            <a:r>
              <a:rPr lang="it-IT" dirty="0" smtClean="0"/>
              <a:t>l</a:t>
            </a:r>
            <a:r>
              <a:rPr lang="it-IT" dirty="0"/>
              <a:t>e</a:t>
            </a:r>
            <a:r>
              <a:rPr lang="it-IT" b="1" dirty="0" smtClean="0"/>
              <a:t> scelte metodologiche;</a:t>
            </a:r>
          </a:p>
          <a:p>
            <a:r>
              <a:rPr lang="it-IT" dirty="0"/>
              <a:t>l</a:t>
            </a:r>
            <a:r>
              <a:rPr lang="it-IT" dirty="0" smtClean="0"/>
              <a:t>a</a:t>
            </a:r>
            <a:r>
              <a:rPr lang="it-IT" b="1" dirty="0" smtClean="0"/>
              <a:t> dimensione organizzativa;</a:t>
            </a:r>
          </a:p>
          <a:p>
            <a:r>
              <a:rPr lang="it-IT" dirty="0" smtClean="0"/>
              <a:t>la </a:t>
            </a:r>
            <a:r>
              <a:rPr lang="it-IT" dirty="0"/>
              <a:t>costruzione di adeguate </a:t>
            </a:r>
            <a:r>
              <a:rPr lang="it-IT" b="1" dirty="0"/>
              <a:t>esperienze di verifica</a:t>
            </a:r>
            <a:r>
              <a:rPr lang="it-IT" dirty="0"/>
              <a:t> degli </a:t>
            </a:r>
            <a:r>
              <a:rPr lang="it-IT" dirty="0" smtClean="0"/>
              <a:t>apprendimenti; </a:t>
            </a:r>
          </a:p>
          <a:p>
            <a:r>
              <a:rPr lang="it-IT" dirty="0" smtClean="0"/>
              <a:t>la </a:t>
            </a:r>
            <a:r>
              <a:rPr lang="it-IT" dirty="0"/>
              <a:t>capacità di implementare nella didattica ordinaria una progettazione che miri alla </a:t>
            </a:r>
            <a:r>
              <a:rPr lang="it-IT" b="1" dirty="0"/>
              <a:t>costruzione delle competenze </a:t>
            </a:r>
            <a:r>
              <a:rPr lang="it-IT" dirty="0"/>
              <a:t>degli studenti.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3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757" y="1523849"/>
            <a:ext cx="8623013" cy="505341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t-IT" dirty="0"/>
              <a:t>E’ il momento dedicato al  raccordo </a:t>
            </a:r>
            <a:r>
              <a:rPr lang="it-IT" dirty="0" smtClean="0"/>
              <a:t>preventivo, </a:t>
            </a:r>
            <a:r>
              <a:rPr lang="it-IT" dirty="0"/>
              <a:t>in cui </a:t>
            </a:r>
            <a:r>
              <a:rPr lang="it-IT" dirty="0" smtClean="0"/>
              <a:t>i due docenti concordano </a:t>
            </a:r>
            <a:r>
              <a:rPr lang="it-IT" dirty="0"/>
              <a:t>i tempi e le  modalità della presenza in classe, gli strumenti utilizzabili, le </a:t>
            </a:r>
            <a:r>
              <a:rPr lang="it-IT" b="1" dirty="0"/>
              <a:t>forme di gestione </a:t>
            </a:r>
            <a:r>
              <a:rPr lang="it-IT" dirty="0"/>
              <a:t>delle </a:t>
            </a:r>
            <a:r>
              <a:rPr lang="it-IT" dirty="0" smtClean="0"/>
              <a:t>attività</a:t>
            </a:r>
            <a:r>
              <a:rPr lang="it-IT" b="1" dirty="0" smtClean="0"/>
              <a:t>.</a:t>
            </a:r>
          </a:p>
          <a:p>
            <a:pPr marL="0" lvl="0" indent="0">
              <a:buNone/>
            </a:pPr>
            <a:endParaRPr lang="it-IT" sz="2400" b="1" dirty="0" smtClean="0"/>
          </a:p>
          <a:p>
            <a:pPr marL="0" lvl="0" indent="0">
              <a:buNone/>
            </a:pPr>
            <a:endParaRPr lang="it-IT" sz="2400" dirty="0" smtClean="0"/>
          </a:p>
          <a:p>
            <a:pPr lvl="0"/>
            <a:r>
              <a:rPr lang="it-IT" dirty="0"/>
              <a:t>Il docente neoassunto realizza l’osservazione nella classe del suo </a:t>
            </a:r>
            <a:r>
              <a:rPr lang="it-IT" dirty="0" err="1"/>
              <a:t>mentor</a:t>
            </a:r>
            <a:r>
              <a:rPr lang="it-IT" dirty="0"/>
              <a:t> nel corso dell’attività </a:t>
            </a:r>
            <a:r>
              <a:rPr lang="it-IT" dirty="0" smtClean="0"/>
              <a:t>didattica.</a:t>
            </a:r>
          </a:p>
          <a:p>
            <a:pPr lvl="0"/>
            <a:endParaRPr lang="it-IT" dirty="0" smtClean="0"/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Il docente </a:t>
            </a:r>
            <a:r>
              <a:rPr lang="it-IT" dirty="0" err="1"/>
              <a:t>mentor</a:t>
            </a:r>
            <a:r>
              <a:rPr lang="it-IT" dirty="0"/>
              <a:t> realizza l’osservazione nella classe del  neoassunto nel corso dell’attività </a:t>
            </a:r>
            <a:r>
              <a:rPr lang="it-IT" dirty="0" smtClean="0"/>
              <a:t>didattica.</a:t>
            </a:r>
          </a:p>
          <a:p>
            <a:pPr marL="0" lvl="0" indent="0" algn="just">
              <a:buNone/>
            </a:pPr>
            <a:endParaRPr lang="it-IT" dirty="0" smtClean="0"/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L’ora di valutazione è svolta tra i due docenti al termine dell’osservazione </a:t>
            </a:r>
            <a:r>
              <a:rPr lang="it-IT" dirty="0" smtClean="0"/>
              <a:t>condivisa.</a:t>
            </a:r>
            <a:endParaRPr lang="it-IT" dirty="0"/>
          </a:p>
          <a:p>
            <a:pPr lvl="0" algn="just"/>
            <a:endParaRPr lang="it-IT" dirty="0"/>
          </a:p>
          <a:p>
            <a:pPr lvl="0"/>
            <a:endParaRPr lang="it-IT" dirty="0"/>
          </a:p>
          <a:p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724316" y="1026695"/>
            <a:ext cx="7491663" cy="479591"/>
            <a:chOff x="0" y="-95412"/>
            <a:chExt cx="7491663" cy="479591"/>
          </a:xfrm>
        </p:grpSpPr>
        <p:sp>
          <p:nvSpPr>
            <p:cNvPr id="5" name="Rettangolo arrotondato 4"/>
            <p:cNvSpPr/>
            <p:nvPr/>
          </p:nvSpPr>
          <p:spPr>
            <a:xfrm>
              <a:off x="0" y="-95412"/>
              <a:ext cx="7491663" cy="4795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tangolo 5"/>
            <p:cNvSpPr/>
            <p:nvPr/>
          </p:nvSpPr>
          <p:spPr>
            <a:xfrm>
              <a:off x="17563" y="41968"/>
              <a:ext cx="745653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smtClean="0"/>
                <a:t>Progettazione condivisa (3 h)</a:t>
              </a:r>
              <a:endParaRPr lang="it-IT" sz="2400" kern="1200" dirty="0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706753" y="2591561"/>
            <a:ext cx="7491663" cy="528468"/>
            <a:chOff x="0" y="24405"/>
            <a:chExt cx="7491663" cy="359774"/>
          </a:xfrm>
        </p:grpSpPr>
        <p:sp>
          <p:nvSpPr>
            <p:cNvPr id="8" name="Rettangolo arrotondato 7"/>
            <p:cNvSpPr/>
            <p:nvPr/>
          </p:nvSpPr>
          <p:spPr>
            <a:xfrm>
              <a:off x="0" y="24405"/>
              <a:ext cx="7491663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17563" y="41968"/>
              <a:ext cx="745653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 smtClean="0"/>
                <a:t>Osservazione 1</a:t>
              </a:r>
              <a:r>
                <a:rPr lang="it-IT" sz="2400" kern="1200" dirty="0" smtClean="0"/>
                <a:t> (4 h)</a:t>
              </a:r>
              <a:endParaRPr lang="it-IT" sz="2400" kern="1200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689190" y="3791632"/>
            <a:ext cx="7491663" cy="517847"/>
            <a:chOff x="0" y="1007639"/>
            <a:chExt cx="7491663" cy="591341"/>
          </a:xfrm>
        </p:grpSpPr>
        <p:sp>
          <p:nvSpPr>
            <p:cNvPr id="13" name="Rettangolo arrotondato 12"/>
            <p:cNvSpPr/>
            <p:nvPr/>
          </p:nvSpPr>
          <p:spPr>
            <a:xfrm>
              <a:off x="0" y="1007639"/>
              <a:ext cx="7491663" cy="5913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29528" y="1037167"/>
              <a:ext cx="7432607" cy="45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/>
                <a:t>Osservazione </a:t>
              </a:r>
              <a:r>
                <a:rPr lang="it-IT" sz="2400" dirty="0" smtClean="0"/>
                <a:t>2 </a:t>
              </a:r>
              <a:r>
                <a:rPr lang="it-IT" sz="2400" dirty="0"/>
                <a:t>(4 </a:t>
              </a:r>
              <a:r>
                <a:rPr lang="it-IT" sz="2400" dirty="0" smtClean="0"/>
                <a:t>h)</a:t>
              </a:r>
              <a:endParaRPr lang="it-IT" sz="1100" dirty="0"/>
            </a:p>
          </p:txBody>
        </p:sp>
      </p:grpSp>
      <p:sp>
        <p:nvSpPr>
          <p:cNvPr id="15" name="Rettangolo arrotondato 14"/>
          <p:cNvSpPr/>
          <p:nvPr/>
        </p:nvSpPr>
        <p:spPr>
          <a:xfrm>
            <a:off x="724316" y="5178040"/>
            <a:ext cx="7491663" cy="51784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2400" dirty="0" smtClean="0"/>
              <a:t>Valutazione (1h)</a:t>
            </a:r>
            <a:endParaRPr lang="it-IT" sz="2400" dirty="0"/>
          </a:p>
        </p:txBody>
      </p:sp>
      <p:sp>
        <p:nvSpPr>
          <p:cNvPr id="16" name="Rettangolo 15"/>
          <p:cNvSpPr/>
          <p:nvPr/>
        </p:nvSpPr>
        <p:spPr>
          <a:xfrm>
            <a:off x="718718" y="270709"/>
            <a:ext cx="217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it-IT" altLang="it-IT" sz="2800" dirty="0" smtClean="0">
                <a:ea typeface="Arial Narrow" panose="020B0606020202030204" pitchFamily="34" charset="0"/>
                <a:cs typeface="Arial Narrow" panose="020B0606020202030204" pitchFamily="34" charset="0"/>
              </a:rPr>
              <a:t>Articolazione </a:t>
            </a:r>
            <a:endParaRPr lang="it-IT" altLang="it-IT" sz="2800" dirty="0"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6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26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218129711"/>
              </p:ext>
            </p:extLst>
          </p:nvPr>
        </p:nvGraphicFramePr>
        <p:xfrm>
          <a:off x="304800" y="1815922"/>
          <a:ext cx="7621680" cy="417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304800" y="121400"/>
            <a:ext cx="8175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Quarta  fase: formazione a distanza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86" y="121400"/>
            <a:ext cx="2911939" cy="163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9486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7725" y="898357"/>
            <a:ext cx="7697203" cy="54711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dirty="0" smtClean="0"/>
              <a:t>L’apertura dell’ambiente on-line è stata attivata il  </a:t>
            </a:r>
            <a:r>
              <a:rPr lang="it-IT" b="1" dirty="0" smtClean="0"/>
              <a:t>23 novembre 2017</a:t>
            </a:r>
            <a:r>
              <a:rPr lang="it-IT" dirty="0" smtClean="0"/>
              <a:t>, al fine di garantire la più ampia disponibilità  della piattaforma per i docenti neoassunti. </a:t>
            </a:r>
          </a:p>
          <a:p>
            <a:r>
              <a:rPr lang="it-IT" dirty="0" smtClean="0"/>
              <a:t>Le attività on-line conterranno  leggere variazioni e revisioni di carattere editoriale e si introdurrà, a livello di portfolio formativo, un </a:t>
            </a:r>
            <a:r>
              <a:rPr lang="it-IT" b="1" dirty="0" smtClean="0">
                <a:solidFill>
                  <a:srgbClr val="0156FF"/>
                </a:solidFill>
              </a:rPr>
              <a:t>collegamento logico e funzionale con i laboratori formativi</a:t>
            </a:r>
            <a:r>
              <a:rPr lang="it-IT" dirty="0" smtClean="0">
                <a:solidFill>
                  <a:srgbClr val="0156FF"/>
                </a:solidFill>
              </a:rPr>
              <a:t>. </a:t>
            </a:r>
          </a:p>
          <a:p>
            <a:r>
              <a:rPr lang="it-IT" dirty="0" smtClean="0"/>
              <a:t>Saranno confermati e </a:t>
            </a:r>
            <a:r>
              <a:rPr lang="it-IT" b="1" u="sng" dirty="0" smtClean="0">
                <a:solidFill>
                  <a:srgbClr val="0156FF"/>
                </a:solidFill>
              </a:rPr>
              <a:t>semplificati i questionari on line</a:t>
            </a:r>
            <a:r>
              <a:rPr lang="it-IT" dirty="0" smtClean="0">
                <a:solidFill>
                  <a:srgbClr val="0156FF"/>
                </a:solidFill>
              </a:rPr>
              <a:t> </a:t>
            </a:r>
            <a:r>
              <a:rPr lang="it-IT" dirty="0" smtClean="0"/>
              <a:t>per i diversi soggetti impegnati nella formazione. 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1430" y="153403"/>
            <a:ext cx="16954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0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34911"/>
            <a:ext cx="7886700" cy="6042052"/>
          </a:xfrm>
        </p:spPr>
        <p:txBody>
          <a:bodyPr>
            <a:normAutofit/>
          </a:bodyPr>
          <a:lstStyle/>
          <a:p>
            <a:r>
              <a:rPr lang="it-IT" dirty="0"/>
              <a:t>Nella piattaforma  </a:t>
            </a:r>
            <a:r>
              <a:rPr lang="it-IT" dirty="0" smtClean="0"/>
              <a:t>                         si </a:t>
            </a:r>
            <a:r>
              <a:rPr lang="it-IT" dirty="0"/>
              <a:t>realizzeranno: 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382643166"/>
              </p:ext>
            </p:extLst>
          </p:nvPr>
        </p:nvGraphicFramePr>
        <p:xfrm>
          <a:off x="0" y="1626132"/>
          <a:ext cx="9144000" cy="539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00" y="134911"/>
            <a:ext cx="1424200" cy="14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29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720006686"/>
              </p:ext>
            </p:extLst>
          </p:nvPr>
        </p:nvGraphicFramePr>
        <p:xfrm>
          <a:off x="304800" y="1845610"/>
          <a:ext cx="7740227" cy="451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687212" y="275950"/>
            <a:ext cx="8175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Quinta  fase: </a:t>
            </a:r>
            <a:r>
              <a:rPr lang="it-IT" alt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incontri di verifica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3948" y="160338"/>
            <a:ext cx="1631920" cy="154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18659" y="1505543"/>
            <a:ext cx="676799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PIANO REGIONALE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COMPITI E FUNZIONI DEGLI ATTORI-CHIAVE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IL PROFILO PROFESSIONALE ATTESO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CONCLUSIONE </a:t>
            </a: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DEL 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PROCEDIMENTO</a:t>
            </a:r>
          </a:p>
          <a:p>
            <a:pPr marL="457200" indent="-457200">
              <a:spcBef>
                <a:spcPct val="0"/>
              </a:spcBef>
              <a:buAutoNum type="arabicPeriod" startAt="8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ESAME DI CASI PARTICOLARI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2" y="-12194"/>
            <a:ext cx="1804138" cy="117316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0" y="1064525"/>
            <a:ext cx="7313817" cy="44101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05767" y="1505543"/>
            <a:ext cx="408050" cy="491904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905767" y="6424591"/>
            <a:ext cx="2208572" cy="42308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68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5B82C-E5E3-4E63-9273-ACE97105FDB2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6115012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9812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90" y="0"/>
            <a:ext cx="1813236" cy="1178432"/>
          </a:xfrm>
          <a:prstGeom prst="rect">
            <a:avLst/>
          </a:prstGeom>
        </p:spPr>
      </p:pic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18659" y="1505543"/>
            <a:ext cx="676799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PIANO REGIONALE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COMPITI E FUNZIONI DEGLI ATTORI-CHIAVE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IL PROFILO PROFESSIONALE ATTESO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CONCLUSIONE </a:t>
            </a: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DEL 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PROCEDIMENTO</a:t>
            </a:r>
          </a:p>
          <a:p>
            <a:pPr marL="457200" indent="-457200">
              <a:spcBef>
                <a:spcPct val="0"/>
              </a:spcBef>
              <a:buAutoNum type="arabicPeriod" startAt="8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ESAME DI CASI PARTICOLARI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0" y="1064525"/>
            <a:ext cx="7313817" cy="44101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05767" y="1505543"/>
            <a:ext cx="408050" cy="494039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905767" y="6428097"/>
            <a:ext cx="2208572" cy="42308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124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32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200031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Aggancio della formazione dei docenti neo-assunti alla formazione in  servizio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ttangolo arrotondato 7"/>
          <p:cNvSpPr/>
          <p:nvPr/>
        </p:nvSpPr>
        <p:spPr>
          <a:xfrm>
            <a:off x="829152" y="2372610"/>
            <a:ext cx="2577396" cy="1536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 in ingresso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D.M. n. 850/2015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793220" y="2379701"/>
            <a:ext cx="3667212" cy="1605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 in servizio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D.M. n. 797/2016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Piano Nazionale di </a:t>
            </a:r>
            <a:r>
              <a:rPr lang="it-IT" sz="20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</a:t>
            </a:r>
            <a:endParaRPr lang="it-IT" sz="2000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3614155" y="2816849"/>
            <a:ext cx="1008112" cy="648335"/>
          </a:xfrm>
          <a:prstGeom prst="rightArrow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872208" y="53660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182880" algn="ctr">
              <a:spcAft>
                <a:spcPts val="800"/>
              </a:spcAft>
            </a:pP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La formazione in ingresso viene concepita come </a:t>
            </a:r>
            <a:r>
              <a:rPr lang="it-IT" b="1" u="sng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primo momento di una formazione continua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, finalizzata allo sviluppo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professionale progressivo.</a:t>
            </a:r>
            <a:endParaRPr lang="it-IT" sz="14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01" y="3920616"/>
            <a:ext cx="1574097" cy="112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45" y="4004844"/>
            <a:ext cx="1265761" cy="126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7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33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Potenziamento </a:t>
            </a: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della metodologia laboratoriale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2123728" y="233303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182880" algn="just">
              <a:spcAft>
                <a:spcPts val="0"/>
              </a:spcAft>
              <a:tabLst>
                <a:tab pos="638175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E’ confermato il modello laboratoriale 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per problemi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”, 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per situazioni autentiche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”, favorendo il più possibile l’esemplificazione di situazioni di progettazione, di </a:t>
            </a: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analisi e soluzioni, valutazione, ricerca-azione, 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prediligendo formatori 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 competenze di tipo operativo e professionalizzante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”.</a:t>
            </a:r>
            <a:endParaRPr lang="it-IT" sz="2000" dirty="0"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457200" indent="-182880" algn="just">
              <a:spcAft>
                <a:spcPts val="800"/>
              </a:spcAft>
              <a:tabLst>
                <a:tab pos="638175" algn="l"/>
              </a:tabLst>
            </a:pP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20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25" y="1625575"/>
            <a:ext cx="2122382" cy="141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288"/>
            <a:ext cx="2534653" cy="134653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22098" y="5197642"/>
            <a:ext cx="2229853" cy="226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Cooperative </a:t>
            </a:r>
            <a:r>
              <a:rPr lang="it-IT" dirty="0" err="1" smtClean="0"/>
              <a:t>learning</a:t>
            </a:r>
            <a:endParaRPr lang="it-IT" dirty="0"/>
          </a:p>
        </p:txBody>
      </p:sp>
      <p:pic>
        <p:nvPicPr>
          <p:cNvPr id="1028" name="Picture 4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0" y="1886116"/>
            <a:ext cx="2057115" cy="179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 rot="1135308">
            <a:off x="84628" y="3114386"/>
            <a:ext cx="1459832" cy="504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Team work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25" y="4973053"/>
            <a:ext cx="2044674" cy="174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052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" y="968991"/>
            <a:ext cx="8502555" cy="5752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-103184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Articolazione delle attività in presenza e on line</a:t>
            </a:r>
            <a:endParaRPr lang="it-IT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755576" y="4725144"/>
            <a:ext cx="7992888" cy="17460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sz="2000" dirty="0">
                <a:solidFill>
                  <a:schemeClr val="tx1"/>
                </a:solidFill>
              </a:rPr>
              <a:t> I</a:t>
            </a:r>
            <a:r>
              <a:rPr lang="it-IT" sz="2000" dirty="0" smtClean="0">
                <a:solidFill>
                  <a:schemeClr val="tx1"/>
                </a:solidFill>
              </a:rPr>
              <a:t>l percorso on line prevede la realizzazione di n. 2 attività didattiche:</a:t>
            </a:r>
          </a:p>
          <a:p>
            <a:pPr marL="457200" indent="-457200" algn="just">
              <a:buAutoNum type="arabicPeriod"/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da svolgersi in autonomia</a:t>
            </a:r>
          </a:p>
          <a:p>
            <a:pPr marL="457200" indent="-457200" algn="just">
              <a:buAutoNum type="arabicPeriod"/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da attuare durante l’attività </a:t>
            </a:r>
            <a:r>
              <a:rPr lang="it-IT" sz="2000" dirty="0" err="1" smtClean="0">
                <a:solidFill>
                  <a:schemeClr val="tx1"/>
                </a:solidFill>
              </a:rPr>
              <a:t>peer</a:t>
            </a:r>
            <a:r>
              <a:rPr lang="it-IT" sz="2000" dirty="0" smtClean="0">
                <a:solidFill>
                  <a:schemeClr val="tx1"/>
                </a:solidFill>
              </a:rPr>
              <a:t> to </a:t>
            </a:r>
            <a:r>
              <a:rPr lang="it-IT" sz="2000" dirty="0" err="1" smtClean="0">
                <a:solidFill>
                  <a:schemeClr val="tx1"/>
                </a:solidFill>
              </a:rPr>
              <a:t>peer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2446" y="1547813"/>
            <a:ext cx="4565818" cy="3053879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153236" y="286711"/>
            <a:ext cx="5452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dirty="0" smtClean="0">
                <a:latin typeface="Arial Narrow" panose="020B0606020202030204" pitchFamily="34" charset="0"/>
              </a:rPr>
              <a:t>Integrazione</a:t>
            </a:r>
          </a:p>
          <a:p>
            <a:pPr>
              <a:defRPr/>
            </a:pPr>
            <a:r>
              <a:rPr lang="it-IT" sz="2800" dirty="0">
                <a:latin typeface="Arial Narrow" panose="020B0606020202030204" pitchFamily="34" charset="0"/>
              </a:rPr>
              <a:t>t</a:t>
            </a:r>
            <a:r>
              <a:rPr lang="it-IT" sz="2800" dirty="0" smtClean="0">
                <a:latin typeface="Arial Narrow" panose="020B0606020202030204" pitchFamily="34" charset="0"/>
              </a:rPr>
              <a:t>ra percorso on line e </a:t>
            </a:r>
            <a:r>
              <a:rPr lang="it-IT" sz="2800" dirty="0" err="1" smtClean="0">
                <a:latin typeface="Arial Narrow" panose="020B0606020202030204" pitchFamily="34" charset="0"/>
              </a:rPr>
              <a:t>peer</a:t>
            </a:r>
            <a:r>
              <a:rPr lang="it-IT" sz="2800" dirty="0" smtClean="0">
                <a:latin typeface="Arial Narrow" panose="020B0606020202030204" pitchFamily="34" charset="0"/>
              </a:rPr>
              <a:t> to </a:t>
            </a:r>
            <a:r>
              <a:rPr lang="it-IT" sz="2800" dirty="0" err="1" smtClean="0">
                <a:latin typeface="Arial Narrow" panose="020B0606020202030204" pitchFamily="34" charset="0"/>
              </a:rPr>
              <a:t>peer</a:t>
            </a:r>
            <a:endParaRPr lang="it-IT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36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6512" y="-27384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Valorizzazione della funzione del Dirigente Scolastico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" name="Rettangolo 2"/>
          <p:cNvSpPr/>
          <p:nvPr/>
        </p:nvSpPr>
        <p:spPr>
          <a:xfrm>
            <a:off x="2448272" y="258707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Si </a:t>
            </a:r>
            <a:r>
              <a:rPr lang="it-IT" sz="2400" dirty="0" smtClean="0"/>
              <a:t>evidenzia «il </a:t>
            </a:r>
            <a:r>
              <a:rPr lang="it-IT" sz="2400" b="1" dirty="0"/>
              <a:t>compito culturale oltre che di garanzia giuridica </a:t>
            </a:r>
            <a:r>
              <a:rPr lang="it-IT" sz="2400" dirty="0"/>
              <a:t>affidato ai Dirigenti scolastici, di cui si rafforza la </a:t>
            </a:r>
            <a:r>
              <a:rPr lang="it-IT" sz="2400" b="1" dirty="0"/>
              <a:t>funzione di apprezzamento delle nuove professionalità </a:t>
            </a:r>
            <a:r>
              <a:rPr lang="it-IT" sz="2400" dirty="0"/>
              <a:t>che vengono messe alla prova per la conferma in </a:t>
            </a:r>
            <a:r>
              <a:rPr lang="it-IT" sz="2400" dirty="0" smtClean="0"/>
              <a:t>ruolo».</a:t>
            </a:r>
          </a:p>
          <a:p>
            <a:r>
              <a:rPr lang="it-IT" sz="2400" dirty="0" smtClean="0"/>
              <a:t> </a:t>
            </a:r>
            <a:endParaRPr lang="it-IT" sz="2400" dirty="0"/>
          </a:p>
        </p:txBody>
      </p:sp>
      <p:pic>
        <p:nvPicPr>
          <p:cNvPr id="8" name="Picture 5" descr="https://encrypted-tbn3.gstatic.com/images?q=tbn:ANd9GcQLYwpvSsVPDd1gagFpUpnzpRFTLn9Xfpgys0xZV_u3z40RIVJ0jc7JG_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80459"/>
            <a:ext cx="2016125" cy="128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s://encrypted-tbn0.gstatic.com/images?q=tbn:ANd9GcRHphLuNRSbM-Qsv4icA4jB5BA40-EyuIa7epyu8yuBDSrz3C9lsybPu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50776"/>
            <a:ext cx="1954212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0" y="5285313"/>
            <a:ext cx="1958534" cy="143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respons incontr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653" y="5004000"/>
            <a:ext cx="1441450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43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37</a:t>
            </a:fld>
            <a:endParaRPr lang="it-IT" altLang="it-IT"/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" name="Rettangolo 2"/>
          <p:cNvSpPr/>
          <p:nvPr/>
        </p:nvSpPr>
        <p:spPr>
          <a:xfrm>
            <a:off x="304800" y="1022303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tutor funge </a:t>
            </a:r>
            <a:r>
              <a:rPr lang="it-IT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 connettore con il lavoro sul </a:t>
            </a:r>
            <a:r>
              <a:rPr lang="it-IT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campo e  si </a:t>
            </a:r>
            <a:r>
              <a:rPr lang="it-IT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qualifica come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3200" b="1" i="1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mentor</a:t>
            </a:r>
            <a:r>
              <a:rPr lang="it-IT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it-IT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oprattutto </a:t>
            </a:r>
            <a:r>
              <a:rPr lang="it-IT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 i docenti che si affacciano per la prima volta al mondo </a:t>
            </a:r>
            <a:r>
              <a:rPr lang="it-IT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dell’insegnamento è  portare di esperienza e competenze e, al tempo stesso, di empatia e capacità relazionali</a:t>
            </a:r>
            <a:r>
              <a:rPr lang="it-IT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Valorizzazione del docente tutor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9" name="Picture 12" descr="http://cdn.lucapropato.com/wp-content/uploads/2012/12/riunioni_Dollarphotoclub_5761425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170" y="3607626"/>
            <a:ext cx="3135092" cy="207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795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25" y="-12194"/>
            <a:ext cx="1797792" cy="1190625"/>
          </a:xfrm>
          <a:prstGeom prst="rect">
            <a:avLst/>
          </a:prstGeom>
        </p:spPr>
      </p:pic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18659" y="1505543"/>
            <a:ext cx="676799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PIANO REGIONALE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COMPITI E FUNZIONI DEGLI ATTORI-CHIAVE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IL PROFILO PROFESSIONALE ATTESO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CONCLUSIONE </a:t>
            </a: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DEL 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PROCEDIMENTO</a:t>
            </a:r>
          </a:p>
          <a:p>
            <a:pPr marL="457200" indent="-457200">
              <a:spcBef>
                <a:spcPct val="0"/>
              </a:spcBef>
              <a:buAutoNum type="arabicPeriod" startAt="8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ESAME DI CASI PARTICOLARI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0" y="1064525"/>
            <a:ext cx="7313817" cy="44101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05767" y="1505543"/>
            <a:ext cx="408050" cy="494039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905767" y="6428097"/>
            <a:ext cx="2208572" cy="42308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25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227137182"/>
              </p:ext>
            </p:extLst>
          </p:nvPr>
        </p:nvGraphicFramePr>
        <p:xfrm>
          <a:off x="415639" y="1373959"/>
          <a:ext cx="7170295" cy="515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 descr="https://encrypted-tbn0.gstatic.com/images?q=tbn:ANd9GcRA_0TEfrckYZzNfsuRvuJCIVCoSFvtDEf6d_tTxNhKz5rRyAZC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5429" y="1630276"/>
            <a:ext cx="1395792" cy="95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csa_napol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6726" y="2811904"/>
            <a:ext cx="1363940" cy="81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8317" y="4825688"/>
            <a:ext cx="1262349" cy="75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17" y="5741884"/>
            <a:ext cx="1262349" cy="8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modello di </a:t>
            </a:r>
            <a:r>
              <a:rPr lang="it-IT" sz="3000" dirty="0" err="1" smtClean="0">
                <a:latin typeface="Arial Narrow" panose="020B0606020202030204" pitchFamily="34" charset="0"/>
              </a:rPr>
              <a:t>governance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8" name="Pentagono 7"/>
          <p:cNvSpPr/>
          <p:nvPr/>
        </p:nvSpPr>
        <p:spPr>
          <a:xfrm>
            <a:off x="0" y="1815212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</a:t>
            </a:r>
            <a:r>
              <a:rPr lang="it-IT" sz="1400" dirty="0" smtClean="0">
                <a:solidFill>
                  <a:schemeClr val="tx1"/>
                </a:solidFill>
              </a:rPr>
              <a:t>zioni di </a:t>
            </a:r>
            <a:r>
              <a:rPr lang="it-IT" sz="1400" b="1" dirty="0" smtClean="0">
                <a:solidFill>
                  <a:schemeClr val="tx1"/>
                </a:solidFill>
              </a:rPr>
              <a:t>coordinamento a livello nazionale, accompagnamento</a:t>
            </a:r>
            <a:r>
              <a:rPr lang="it-IT" sz="1400" dirty="0" smtClean="0">
                <a:solidFill>
                  <a:schemeClr val="tx1"/>
                </a:solidFill>
              </a:rPr>
              <a:t> e </a:t>
            </a:r>
            <a:r>
              <a:rPr lang="it-IT" sz="1400" b="1" dirty="0" smtClean="0">
                <a:solidFill>
                  <a:schemeClr val="tx1"/>
                </a:solidFill>
              </a:rPr>
              <a:t>monitoraggio,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supporto</a:t>
            </a:r>
            <a:r>
              <a:rPr lang="it-IT" sz="1400" dirty="0" smtClean="0">
                <a:solidFill>
                  <a:schemeClr val="tx1"/>
                </a:solidFill>
              </a:rPr>
              <a:t> delle iniziative formative;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" name="Pentagono 8"/>
          <p:cNvSpPr/>
          <p:nvPr/>
        </p:nvSpPr>
        <p:spPr>
          <a:xfrm>
            <a:off x="-36512" y="2760362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azioni di </a:t>
            </a:r>
            <a:r>
              <a:rPr lang="it-IT" sz="1400" b="1" dirty="0">
                <a:solidFill>
                  <a:schemeClr val="tx1"/>
                </a:solidFill>
              </a:rPr>
              <a:t>coordinamento </a:t>
            </a:r>
            <a:r>
              <a:rPr lang="it-IT" sz="1400" dirty="0">
                <a:solidFill>
                  <a:schemeClr val="tx1"/>
                </a:solidFill>
              </a:rPr>
              <a:t>delle attività a livello regionale e </a:t>
            </a:r>
            <a:r>
              <a:rPr lang="it-IT" sz="1400" b="1" dirty="0">
                <a:solidFill>
                  <a:schemeClr val="tx1"/>
                </a:solidFill>
              </a:rPr>
              <a:t>raccolta delle rendicontazioni amministrative e didattiche</a:t>
            </a:r>
            <a:r>
              <a:rPr lang="it-IT" sz="1400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0" name="Pentagono 9"/>
          <p:cNvSpPr/>
          <p:nvPr/>
        </p:nvSpPr>
        <p:spPr>
          <a:xfrm>
            <a:off x="0" y="3703065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tx1"/>
                </a:solidFill>
              </a:rPr>
              <a:t> organizzazione degli incontri laboratoriali </a:t>
            </a:r>
          </a:p>
          <a:p>
            <a:pPr>
              <a:defRPr/>
            </a:pPr>
            <a:r>
              <a:rPr lang="it-IT" sz="1400" b="1" dirty="0">
                <a:solidFill>
                  <a:schemeClr val="tx1"/>
                </a:solidFill>
              </a:rPr>
              <a:t> e attività </a:t>
            </a:r>
            <a:r>
              <a:rPr lang="it-IT" sz="1400" b="1" dirty="0" smtClean="0">
                <a:solidFill>
                  <a:schemeClr val="tx1"/>
                </a:solidFill>
              </a:rPr>
              <a:t>amministrativo  -   </a:t>
            </a:r>
            <a:r>
              <a:rPr lang="it-IT" sz="1400" b="1" dirty="0">
                <a:solidFill>
                  <a:schemeClr val="tx1"/>
                </a:solidFill>
              </a:rPr>
              <a:t>contabili;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Pentagono 10"/>
          <p:cNvSpPr/>
          <p:nvPr/>
        </p:nvSpPr>
        <p:spPr>
          <a:xfrm>
            <a:off x="0" y="5575627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>
                <a:solidFill>
                  <a:schemeClr val="tx1"/>
                </a:solidFill>
              </a:rPr>
              <a:t>attività di </a:t>
            </a:r>
            <a:r>
              <a:rPr lang="it-IT" sz="1400" b="1">
                <a:solidFill>
                  <a:schemeClr val="tx1"/>
                </a:solidFill>
              </a:rPr>
              <a:t>tutoring </a:t>
            </a:r>
            <a:r>
              <a:rPr lang="it-IT" sz="1400">
                <a:solidFill>
                  <a:schemeClr val="tx1"/>
                </a:solidFill>
              </a:rPr>
              <a:t>e </a:t>
            </a:r>
            <a:r>
              <a:rPr lang="it-IT" sz="1400" b="1">
                <a:solidFill>
                  <a:schemeClr val="tx1"/>
                </a:solidFill>
              </a:rPr>
              <a:t>peer to peer </a:t>
            </a:r>
            <a:r>
              <a:rPr lang="it-IT" sz="1400">
                <a:solidFill>
                  <a:schemeClr val="tx1"/>
                </a:solidFill>
              </a:rPr>
              <a:t>tra i docenti neoassunti  e i tutor.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13" name="Pentagono 12"/>
          <p:cNvSpPr/>
          <p:nvPr/>
        </p:nvSpPr>
        <p:spPr>
          <a:xfrm>
            <a:off x="14516" y="4653740"/>
            <a:ext cx="39098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 smtClean="0">
                <a:solidFill>
                  <a:schemeClr val="tx1"/>
                </a:solidFill>
              </a:rPr>
              <a:t>azioni di supporto organizzativo, monitoraggio e diffusione di buone pratiche;</a:t>
            </a:r>
            <a:endParaRPr lang="it-IT" sz="1400" b="1" dirty="0">
              <a:solidFill>
                <a:schemeClr val="tx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29" y="3812571"/>
            <a:ext cx="1266533" cy="84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43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legge n. 107/2015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it-IT" dirty="0">
                <a:cs typeface="Times New Roman" pitchFamily="18" charset="0"/>
              </a:rPr>
              <a:t>La </a:t>
            </a:r>
            <a:r>
              <a:rPr lang="it-IT" b="1" u="sng" dirty="0">
                <a:solidFill>
                  <a:srgbClr val="0156FF"/>
                </a:solidFill>
                <a:cs typeface="Times New Roman" pitchFamily="18" charset="0"/>
              </a:rPr>
              <a:t>legge n. 107/2015 </a:t>
            </a:r>
            <a:r>
              <a:rPr lang="it-IT" dirty="0">
                <a:solidFill>
                  <a:srgbClr val="0156FF"/>
                </a:solidFill>
                <a:cs typeface="Times New Roman" pitchFamily="18" charset="0"/>
              </a:rPr>
              <a:t> </a:t>
            </a:r>
            <a:r>
              <a:rPr lang="it-IT" dirty="0" smtClean="0">
                <a:cs typeface="Times New Roman" pitchFamily="18" charset="0"/>
              </a:rPr>
              <a:t>ha introdotto </a:t>
            </a:r>
            <a:r>
              <a:rPr lang="it-IT" dirty="0">
                <a:cs typeface="Times New Roman" pitchFamily="18" charset="0"/>
              </a:rPr>
              <a:t>significativi cambiamenti in materia di </a:t>
            </a:r>
            <a:r>
              <a:rPr lang="it-IT" b="1" dirty="0">
                <a:cs typeface="Times New Roman" pitchFamily="18" charset="0"/>
              </a:rPr>
              <a:t>anno  di prova </a:t>
            </a:r>
            <a:r>
              <a:rPr lang="it-IT" dirty="0">
                <a:cs typeface="Times New Roman" pitchFamily="18" charset="0"/>
              </a:rPr>
              <a:t>e </a:t>
            </a:r>
            <a:r>
              <a:rPr lang="it-IT" b="1" dirty="0" smtClean="0">
                <a:cs typeface="Times New Roman" pitchFamily="18" charset="0"/>
              </a:rPr>
              <a:t>di </a:t>
            </a:r>
            <a:r>
              <a:rPr lang="it-IT" b="1" dirty="0">
                <a:cs typeface="Times New Roman" pitchFamily="18" charset="0"/>
              </a:rPr>
              <a:t>formazione</a:t>
            </a:r>
            <a:r>
              <a:rPr lang="it-IT" dirty="0"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it-IT" dirty="0">
                <a:cs typeface="Times New Roman" pitchFamily="18" charset="0"/>
              </a:rPr>
              <a:t> I commi dal </a:t>
            </a:r>
            <a:r>
              <a:rPr lang="it-IT" b="1" dirty="0">
                <a:cs typeface="Times New Roman" pitchFamily="18" charset="0"/>
              </a:rPr>
              <a:t>115 al 120</a:t>
            </a:r>
            <a:r>
              <a:rPr lang="it-IT" dirty="0">
                <a:cs typeface="Times New Roman" pitchFamily="18" charset="0"/>
              </a:rPr>
              <a:t> trattano </a:t>
            </a:r>
            <a:r>
              <a:rPr lang="it-IT" dirty="0" smtClean="0">
                <a:cs typeface="Times New Roman" pitchFamily="18" charset="0"/>
              </a:rPr>
              <a:t>la </a:t>
            </a:r>
            <a:r>
              <a:rPr lang="it-IT" dirty="0">
                <a:cs typeface="Times New Roman" pitchFamily="18" charset="0"/>
              </a:rPr>
              <a:t>materia, specificando che, dopo la nomina in ruolo, il personale docente effettua un anno di formazione e prova ai fini della conferma in ruolo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  <p:pic>
        <p:nvPicPr>
          <p:cNvPr id="5" name="Picture 7" descr="http://www.gildains.it/public/news/default/217/2332IMG4772-9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19" y="230190"/>
            <a:ext cx="1908175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7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581" y="1315959"/>
            <a:ext cx="7331127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Le scuole polo per la formazione di </a:t>
            </a:r>
            <a:r>
              <a:rPr lang="it-IT" dirty="0" smtClean="0"/>
              <a:t>ambito potranno </a:t>
            </a:r>
            <a:r>
              <a:rPr lang="it-IT" dirty="0"/>
              <a:t>delegare le attività di organizzazione dei laboratori ad altre scuole dell’ambito che hanno </a:t>
            </a:r>
            <a:r>
              <a:rPr lang="it-IT" dirty="0" smtClean="0"/>
              <a:t>un’</a:t>
            </a:r>
            <a:r>
              <a:rPr lang="it-IT" b="1" dirty="0" smtClean="0">
                <a:solidFill>
                  <a:srgbClr val="0000CC"/>
                </a:solidFill>
              </a:rPr>
              <a:t>esperienza </a:t>
            </a:r>
            <a:r>
              <a:rPr lang="it-IT" b="1" dirty="0">
                <a:solidFill>
                  <a:srgbClr val="0000CC"/>
                </a:solidFill>
              </a:rPr>
              <a:t>consolidata nel percorso di formazione dei </a:t>
            </a:r>
            <a:r>
              <a:rPr lang="it-IT" b="1" dirty="0" smtClean="0">
                <a:solidFill>
                  <a:srgbClr val="0000CC"/>
                </a:solidFill>
              </a:rPr>
              <a:t>neoassunti.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La valorizzazione delle esperienze consolidate e delle «buone pratiche»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Risultati immagini per best practi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03" y="3724274"/>
            <a:ext cx="5143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9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latin typeface="Arial Narrow" panose="020B0606020202030204" pitchFamily="34" charset="0"/>
              </a:rPr>
              <a:t>La partecipazione del </a:t>
            </a:r>
            <a:r>
              <a:rPr lang="it-IT" dirty="0" smtClean="0">
                <a:latin typeface="Arial Narrow" panose="020B0606020202030204" pitchFamily="34" charset="0"/>
              </a:rPr>
              <a:t>tutor</a:t>
            </a:r>
          </a:p>
          <a:p>
            <a:r>
              <a:rPr lang="it-IT" dirty="0" smtClean="0">
                <a:latin typeface="Arial Narrow" panose="020B0606020202030204" pitchFamily="34" charset="0"/>
              </a:rPr>
              <a:t> </a:t>
            </a:r>
            <a:r>
              <a:rPr lang="it-IT" dirty="0">
                <a:latin typeface="Arial Narrow" panose="020B0606020202030204" pitchFamily="34" charset="0"/>
              </a:rPr>
              <a:t>agli incontri propedeutici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5192" y="2505075"/>
            <a:ext cx="3517850" cy="36845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r>
              <a:rPr lang="it-IT" dirty="0"/>
              <a:t>A partire dal corrente anno scolastico, i </a:t>
            </a:r>
            <a:r>
              <a:rPr lang="it-IT" dirty="0" smtClean="0"/>
              <a:t>Tutor </a:t>
            </a:r>
            <a:r>
              <a:rPr lang="it-IT" dirty="0"/>
              <a:t>saranno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coinvolti negli incontri propedeutici </a:t>
            </a:r>
            <a:r>
              <a:rPr lang="it-IT" dirty="0"/>
              <a:t>per la condivisione di informazioni e strumenti utili per la </a:t>
            </a:r>
            <a:r>
              <a:rPr lang="it-IT" dirty="0" smtClean="0"/>
              <a:t>gestione </a:t>
            </a:r>
            <a:r>
              <a:rPr lang="it-IT" dirty="0"/>
              <a:t>delle diverse fasi del percorso formativo.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>
                <a:latin typeface="Arial Narrow" panose="020B0606020202030204" pitchFamily="34" charset="0"/>
              </a:rPr>
              <a:t>Il riconoscimento dell’impegno del Tutor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97741" y="2280225"/>
            <a:ext cx="3956316" cy="40306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it-IT" dirty="0"/>
              <a:t>Al fine di riconoscere l’impegno del Tutor durante l’anno di prova e di formazione, le attività svolte (progettazione, osservazione, </a:t>
            </a:r>
            <a:r>
              <a:rPr lang="it-IT" dirty="0" smtClean="0"/>
              <a:t>documentazione, valutazione) </a:t>
            </a:r>
            <a:r>
              <a:rPr lang="it-IT" dirty="0"/>
              <a:t>potranno essere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attestate e riconosciute </a:t>
            </a:r>
            <a:r>
              <a:rPr lang="it-IT" dirty="0"/>
              <a:t>dal Dirigente Scolastico come iniziative di formazione previste dall’art.1 comma 124 della L.107/2015. </a:t>
            </a:r>
          </a:p>
          <a:p>
            <a:endParaRPr lang="it-IT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it-IT" sz="3000" dirty="0" smtClean="0">
              <a:latin typeface="Arial Narrow" panose="020B0606020202030204" pitchFamily="34" charset="0"/>
            </a:endParaRPr>
          </a:p>
          <a:p>
            <a:pPr>
              <a:defRPr/>
            </a:pPr>
            <a:endParaRPr lang="it-IT" sz="30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Impegni e riconoscimento del tutor</a:t>
            </a:r>
          </a:p>
          <a:p>
            <a:pPr>
              <a:defRPr/>
            </a:pP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 rot="1893486">
            <a:off x="400039" y="2001065"/>
            <a:ext cx="629587" cy="515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1893486">
            <a:off x="4248872" y="2001066"/>
            <a:ext cx="629587" cy="515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http://previews.123rf.com/images/chagin/chagin1305/chagin130500440/19729983-Business-people-in-a-meeting-at-office-Stock-Photo-business-advice-consulta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9338" y="3697396"/>
            <a:ext cx="1842107" cy="119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1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623279"/>
            <a:ext cx="7886700" cy="3553684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Tra </a:t>
            </a:r>
            <a:r>
              <a:rPr lang="it-IT" dirty="0"/>
              <a:t>i nuclei fondamentali dei laboratori </a:t>
            </a:r>
            <a:r>
              <a:rPr lang="it-IT" dirty="0" smtClean="0"/>
              <a:t>formativi è inserito il </a:t>
            </a:r>
            <a:r>
              <a:rPr lang="it-IT" dirty="0"/>
              <a:t>tema dello </a:t>
            </a:r>
            <a:r>
              <a:rPr lang="it-IT" b="1" dirty="0">
                <a:solidFill>
                  <a:srgbClr val="0000CC"/>
                </a:solidFill>
              </a:rPr>
              <a:t>sviluppo sostenibile</a:t>
            </a:r>
            <a:r>
              <a:rPr lang="it-IT" dirty="0"/>
              <a:t>, </a:t>
            </a:r>
            <a:r>
              <a:rPr lang="it-IT" dirty="0" smtClean="0"/>
              <a:t>questione </a:t>
            </a:r>
            <a:r>
              <a:rPr lang="it-IT" dirty="0"/>
              <a:t>di grande rilevanza sociale ed educativa, così come prospettato nei documenti di orientamento delle Nazioni Unite e dell’Unione </a:t>
            </a:r>
            <a:r>
              <a:rPr lang="it-IT" dirty="0" smtClean="0"/>
              <a:t>Europea</a:t>
            </a:r>
            <a:r>
              <a:rPr lang="it-IT" dirty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tema dello «sviluppo sostenibile»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5" name="Picture 17" descr="http://media.downloadblog.it/a/ade/unione-europea-280x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94" y="101756"/>
            <a:ext cx="2093327" cy="191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5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840" cy="6858000"/>
          </a:xfrm>
          <a:prstGeom prst="rect">
            <a:avLst/>
          </a:prstGeom>
        </p:spPr>
      </p:pic>
      <p:sp>
        <p:nvSpPr>
          <p:cNvPr id="3" name="Segnaposto contenuto 2"/>
          <p:cNvSpPr txBox="1">
            <a:spLocks/>
          </p:cNvSpPr>
          <p:nvPr/>
        </p:nvSpPr>
        <p:spPr>
          <a:xfrm>
            <a:off x="0" y="-7209"/>
            <a:ext cx="8904157" cy="17838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La tematica è presente nei seguenti documenti:</a:t>
            </a:r>
          </a:p>
          <a:p>
            <a:pPr>
              <a:buFontTx/>
              <a:buChar char="-"/>
            </a:pPr>
            <a:r>
              <a:rPr lang="it-IT" dirty="0" smtClean="0"/>
              <a:t>Agenda Europa 2030 per lo sviluppo sostenibile, approvata dall’Assemblea Generale delle Nazioni Unite nel settembre 2015;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48570" y="3013596"/>
            <a:ext cx="7886700" cy="112743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dirty="0" smtClean="0"/>
              <a:t>“Sesto scenario: un'Europa sostenibile per i suoi cittadini” discusso nel Consiglio d’Europa il 22 giugno 2017.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257300" y="5730563"/>
            <a:ext cx="7886700" cy="112743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dirty="0" smtClean="0"/>
              <a:t>Strategia Italiana per lo Sviluppo Sostenibile, presentata all’Onu dal 10 al 19 luglio 2017. </a:t>
            </a:r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6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414" y="1259174"/>
            <a:ext cx="7121265" cy="5007730"/>
          </a:xfrm>
        </p:spPr>
        <p:txBody>
          <a:bodyPr>
            <a:normAutofit/>
          </a:bodyPr>
          <a:lstStyle/>
          <a:p>
            <a:r>
              <a:rPr lang="it-IT" dirty="0"/>
              <a:t>L’obiettivo è quello di stimolare nei docenti neoassunti una progettazione didattica che, nelle modalità, nei contenuti e nell’organizzazione dei percorsi educativi, evidenzi, </a:t>
            </a:r>
            <a:r>
              <a:rPr lang="it-IT" dirty="0" smtClean="0"/>
              <a:t> negli insegnamenti </a:t>
            </a:r>
            <a:r>
              <a:rPr lang="it-IT" dirty="0"/>
              <a:t>delle varie discipline, i </a:t>
            </a:r>
            <a:r>
              <a:rPr lang="it-IT" b="1" dirty="0">
                <a:solidFill>
                  <a:srgbClr val="0000CC"/>
                </a:solidFill>
              </a:rPr>
              <a:t>collegamenti trasversali con i temi dello sviluppo sostenibile</a:t>
            </a:r>
            <a:r>
              <a:rPr lang="it-IT" dirty="0"/>
              <a:t> e che sia in grado di formare </a:t>
            </a:r>
            <a:r>
              <a:rPr lang="it-IT" b="1" dirty="0" smtClean="0">
                <a:solidFill>
                  <a:srgbClr val="0000CC"/>
                </a:solidFill>
              </a:rPr>
              <a:t> </a:t>
            </a:r>
            <a:r>
              <a:rPr lang="it-IT" b="1" dirty="0">
                <a:solidFill>
                  <a:srgbClr val="0000CC"/>
                </a:solidFill>
              </a:rPr>
              <a:t>cittadini attivi</a:t>
            </a:r>
            <a:r>
              <a:rPr lang="it-IT" dirty="0"/>
              <a:t>, </a:t>
            </a:r>
            <a:r>
              <a:rPr lang="it-IT" b="1" dirty="0">
                <a:solidFill>
                  <a:srgbClr val="0000CC"/>
                </a:solidFill>
              </a:rPr>
              <a:t>consapevoli e responsabili</a:t>
            </a:r>
            <a:r>
              <a:rPr lang="it-IT" dirty="0"/>
              <a:t>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7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623279"/>
            <a:ext cx="7886700" cy="3553684"/>
          </a:xfrm>
        </p:spPr>
        <p:txBody>
          <a:bodyPr/>
          <a:lstStyle/>
          <a:p>
            <a:r>
              <a:rPr lang="it-IT" dirty="0"/>
              <a:t> G</a:t>
            </a:r>
            <a:r>
              <a:rPr lang="it-IT" dirty="0" smtClean="0"/>
              <a:t>li incontri di restituzione finale potranno essere organizzati  in forma di </a:t>
            </a:r>
            <a:r>
              <a:rPr lang="it-IT" b="1" dirty="0" smtClean="0">
                <a:solidFill>
                  <a:srgbClr val="0000CC"/>
                </a:solidFill>
              </a:rPr>
              <a:t>eventi </a:t>
            </a:r>
            <a:r>
              <a:rPr lang="it-IT" b="1" dirty="0">
                <a:solidFill>
                  <a:srgbClr val="0000CC"/>
                </a:solidFill>
              </a:rPr>
              <a:t>di  carattere culturale e professionale</a:t>
            </a:r>
            <a:r>
              <a:rPr lang="it-IT" dirty="0"/>
              <a:t>, anche attraverso il coinvolgimento e le </a:t>
            </a:r>
            <a:r>
              <a:rPr lang="it-IT" b="1" u="sng" dirty="0">
                <a:solidFill>
                  <a:srgbClr val="0000CC"/>
                </a:solidFill>
              </a:rPr>
              <a:t>testimonianze </a:t>
            </a:r>
            <a:r>
              <a:rPr lang="it-IT" dirty="0"/>
              <a:t>di esperti e di docenti neoassunti, di </a:t>
            </a:r>
            <a:r>
              <a:rPr lang="it-IT" dirty="0" smtClean="0"/>
              <a:t>Dirigenti </a:t>
            </a:r>
            <a:r>
              <a:rPr lang="it-IT" dirty="0"/>
              <a:t>scolastici e tutor degli anni precedenti.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Gli incontri di restituzione finale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31" y="229203"/>
            <a:ext cx="2659219" cy="159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5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872" y="1025675"/>
            <a:ext cx="5066676" cy="239208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Su base volontaria e senza alcun onere per l’Amministrazione, </a:t>
            </a:r>
            <a:r>
              <a:rPr lang="it-IT" sz="2400" dirty="0" smtClean="0"/>
              <a:t>circa 2.000 docenti in  Italia </a:t>
            </a:r>
            <a:r>
              <a:rPr lang="it-IT" sz="2400" dirty="0"/>
              <a:t>(distribuiti in base alla tabella in allegato </a:t>
            </a:r>
            <a:r>
              <a:rPr lang="it-IT" sz="2400" dirty="0" smtClean="0"/>
              <a:t>alla nota MIUR e </a:t>
            </a:r>
            <a:r>
              <a:rPr lang="it-IT" sz="2400" dirty="0"/>
              <a:t>scelti con criteri di rappresentatività</a:t>
            </a:r>
            <a:r>
              <a:rPr lang="it-IT" sz="2400" dirty="0" smtClean="0"/>
              <a:t>) visiteranno scuole accoglienti.</a:t>
            </a:r>
            <a:endParaRPr lang="it-IT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Le visite nelle «scuole innovative»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8381" y="898270"/>
            <a:ext cx="2388353" cy="162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4046290"/>
            <a:ext cx="2686423" cy="179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4239419" y="3233673"/>
            <a:ext cx="4632430" cy="3624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 </a:t>
            </a:r>
            <a:r>
              <a:rPr lang="it-IT" sz="2400" dirty="0" smtClean="0"/>
              <a:t>Le visite, organizzate a cura degli USR, saranno realizzate  per piccoli gruppi di docenti presso  scuole che si caratterizzano per una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consolidata propensione all’innovazione organizzativa e didattica, </a:t>
            </a:r>
            <a:r>
              <a:rPr lang="it-IT" sz="2400" dirty="0" smtClean="0"/>
              <a:t>capaci di suscitare motivazioni, interesse, desiderio di impegnarsi in azioni di ricerca e di miglioramento. </a:t>
            </a:r>
            <a:endParaRPr lang="it-IT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1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visite </a:t>
            </a:r>
            <a:r>
              <a:rPr lang="it-IT" dirty="0" smtClean="0"/>
              <a:t>saranno svolte in </a:t>
            </a:r>
            <a:r>
              <a:rPr lang="it-IT" b="1" dirty="0">
                <a:solidFill>
                  <a:srgbClr val="002060"/>
                </a:solidFill>
              </a:rPr>
              <a:t>due giornate di full-immersion </a:t>
            </a:r>
            <a:r>
              <a:rPr lang="it-IT" dirty="0"/>
              <a:t>presso le scuole accoglienti. </a:t>
            </a:r>
            <a:endParaRPr lang="it-IT" dirty="0" smtClean="0"/>
          </a:p>
          <a:p>
            <a:r>
              <a:rPr lang="it-IT" dirty="0" smtClean="0"/>
              <a:t>Avranno </a:t>
            </a:r>
            <a:r>
              <a:rPr lang="it-IT" dirty="0"/>
              <a:t>la durata </a:t>
            </a:r>
            <a:r>
              <a:rPr lang="it-IT" dirty="0" smtClean="0"/>
              <a:t>massima di </a:t>
            </a:r>
            <a:r>
              <a:rPr lang="it-IT" b="1" dirty="0">
                <a:solidFill>
                  <a:srgbClr val="002060"/>
                </a:solidFill>
              </a:rPr>
              <a:t>6 ore </a:t>
            </a:r>
            <a:r>
              <a:rPr lang="it-IT" dirty="0"/>
              <a:t>nell’arco di ogni giornata. </a:t>
            </a:r>
            <a:endParaRPr lang="it-IT" dirty="0" smtClean="0"/>
          </a:p>
          <a:p>
            <a:r>
              <a:rPr lang="it-IT" dirty="0" smtClean="0"/>
              <a:t>Questa attività, per i docenti selezionati, è </a:t>
            </a:r>
            <a:r>
              <a:rPr lang="it-IT" dirty="0"/>
              <a:t>considerata </a:t>
            </a:r>
            <a:r>
              <a:rPr lang="it-IT" b="1" dirty="0">
                <a:solidFill>
                  <a:srgbClr val="002060"/>
                </a:solidFill>
              </a:rPr>
              <a:t>sostitutiva del monte-ore dedicato ai  laboratori </a:t>
            </a:r>
            <a:r>
              <a:rPr lang="it-IT" b="1" dirty="0" smtClean="0">
                <a:solidFill>
                  <a:srgbClr val="002060"/>
                </a:solidFill>
              </a:rPr>
              <a:t>formativi</a:t>
            </a:r>
            <a:r>
              <a:rPr lang="it-IT" b="1" dirty="0">
                <a:solidFill>
                  <a:srgbClr val="002060"/>
                </a:solidFill>
              </a:rPr>
              <a:t>.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2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18659" y="1505543"/>
            <a:ext cx="676799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PIANO REGIONALE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COMPITI E FUNZIONI DEGLI ATTORI-CHIAVE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IL PROFILO PROFESSIONALE ATTESO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CONCLUSIONE </a:t>
            </a: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DEL 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PROCEDIMENTO</a:t>
            </a:r>
          </a:p>
          <a:p>
            <a:pPr marL="457200" indent="-457200">
              <a:spcBef>
                <a:spcPct val="0"/>
              </a:spcBef>
              <a:buAutoNum type="arabicPeriod" startAt="8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ESAME DI CASI PARTICOLARI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992" y="8529"/>
            <a:ext cx="1830183" cy="1166641"/>
          </a:xfrm>
          <a:prstGeom prst="rect">
            <a:avLst/>
          </a:prstGeom>
          <a:ln w="9525">
            <a:solidFill>
              <a:srgbClr val="B0FED5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48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0" y="1064525"/>
            <a:ext cx="7313817" cy="44101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05767" y="1505543"/>
            <a:ext cx="408050" cy="494039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905767" y="6428097"/>
            <a:ext cx="2208572" cy="42308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313816" y="1175170"/>
            <a:ext cx="1830183" cy="44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12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010" y="1285979"/>
            <a:ext cx="4216994" cy="4994899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A partire dal corrente anno scolastico 2017-18, considerata la necessità di uniformare il modello organizzativo territoriale per gli interventi di formazione e  la gestione amministrativo-contabile, i finanziamenti per la formazione dei neoassunti </a:t>
            </a:r>
            <a:r>
              <a:rPr lang="it-IT" dirty="0" smtClean="0"/>
              <a:t>docenti verranno </a:t>
            </a:r>
            <a:r>
              <a:rPr lang="it-IT" dirty="0"/>
              <a:t>assegnati alle scuole-polo per la </a:t>
            </a:r>
            <a:r>
              <a:rPr lang="it-IT" dirty="0" smtClean="0"/>
              <a:t>formazione, individuate  all’interno degli ambiti territoriali.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L’organizzazione territoriale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4" y="1387136"/>
            <a:ext cx="4219575" cy="3933825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527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323850" y="1439863"/>
            <a:ext cx="8569325" cy="5229225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it-IT" sz="2600" u="sng" dirty="0" smtClean="0"/>
              <a:t>  </a:t>
            </a:r>
          </a:p>
          <a:p>
            <a:pPr algn="just">
              <a:buFontTx/>
              <a:buNone/>
              <a:defRPr/>
            </a:pPr>
            <a:r>
              <a:rPr lang="it-IT" sz="2600" b="1" dirty="0" smtClean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sz="4000" b="1" dirty="0" smtClean="0">
                <a:solidFill>
                  <a:srgbClr val="015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it-IT" sz="4000" dirty="0" smtClean="0">
                <a:solidFill>
                  <a:srgbClr val="00B050"/>
                </a:solidFill>
              </a:rPr>
              <a:t> </a:t>
            </a:r>
            <a:r>
              <a:rPr lang="it-IT" sz="2400" u="sng" dirty="0" smtClean="0"/>
              <a:t>Stretta connessione tra periodo di prova e attività di formazione</a:t>
            </a:r>
            <a:r>
              <a:rPr lang="it-IT" sz="2400" dirty="0" smtClean="0"/>
              <a:t>.</a:t>
            </a:r>
          </a:p>
          <a:p>
            <a:pPr algn="just">
              <a:defRPr/>
            </a:pPr>
            <a:r>
              <a:rPr lang="it-IT" altLang="it-IT" sz="2400" dirty="0" smtClean="0"/>
              <a:t> I due percorsi (anno di prova – anno di formazione) si integrano ed è necessario il </a:t>
            </a:r>
            <a:r>
              <a:rPr lang="it-IT" altLang="it-IT" sz="2400" b="1" dirty="0" smtClean="0"/>
              <a:t>superamento di entrambi ai fini della conferma in ruolo.</a:t>
            </a:r>
          </a:p>
          <a:p>
            <a:pPr algn="just">
              <a:spcBef>
                <a:spcPct val="0"/>
              </a:spcBef>
              <a:defRPr/>
            </a:pPr>
            <a:r>
              <a:rPr lang="it-IT" sz="2400" dirty="0" smtClean="0"/>
              <a:t> In qualunque caso, la </a:t>
            </a:r>
            <a:r>
              <a:rPr lang="it-IT" b="1" dirty="0" smtClean="0">
                <a:solidFill>
                  <a:srgbClr val="0156FF"/>
                </a:solidFill>
              </a:rPr>
              <a:t>ripetizione del periodo di prova comporta la partecipazione alle connesse attività di formazione</a:t>
            </a:r>
            <a:r>
              <a:rPr lang="it-IT" sz="2400" dirty="0" smtClean="0"/>
              <a:t>, che sono da considerarsi parte integrante dello stesso servizio di prova.</a:t>
            </a:r>
          </a:p>
          <a:p>
            <a:pPr>
              <a:spcBef>
                <a:spcPct val="0"/>
              </a:spcBef>
              <a:defRPr/>
            </a:pPr>
            <a:endParaRPr lang="it-IT" altLang="it-IT" sz="2400" dirty="0" smtClean="0"/>
          </a:p>
          <a:p>
            <a:pPr algn="just">
              <a:defRPr/>
            </a:pPr>
            <a:endParaRPr lang="it-IT" altLang="it-IT" dirty="0" smtClean="0"/>
          </a:p>
        </p:txBody>
      </p:sp>
      <p:sp>
        <p:nvSpPr>
          <p:cNvPr id="3" name="Rettangolo 2"/>
          <p:cNvSpPr/>
          <p:nvPr/>
        </p:nvSpPr>
        <p:spPr>
          <a:xfrm>
            <a:off x="753108" y="837684"/>
            <a:ext cx="3200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156FF"/>
                </a:solidFill>
              </a:rPr>
              <a:t>Elementi caratterizzanti</a:t>
            </a:r>
            <a:endParaRPr lang="it-IT" sz="2400" b="1" dirty="0">
              <a:solidFill>
                <a:srgbClr val="0156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170621"/>
            <a:ext cx="1692322" cy="1269242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 rot="21428256">
            <a:off x="6727298" y="312921"/>
            <a:ext cx="846161" cy="53329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Formazione e Prova</a:t>
            </a:r>
            <a:endParaRPr lang="it-IT" sz="1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3991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File:Map of region of Campania, Italy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844675"/>
            <a:ext cx="489743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0" y="476250"/>
          <a:ext cx="4500563" cy="6392957"/>
        </p:xfrm>
        <a:graphic>
          <a:graphicData uri="http://schemas.openxmlformats.org/drawingml/2006/table">
            <a:tbl>
              <a:tblPr/>
              <a:tblGrid>
                <a:gridCol w="1036501"/>
                <a:gridCol w="3464062"/>
              </a:tblGrid>
              <a:tr h="504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Arial"/>
                          <a:ea typeface="Calibri"/>
                          <a:cs typeface="Times New Roman"/>
                        </a:rPr>
                        <a:t>Ambiti </a:t>
                      </a:r>
                      <a:r>
                        <a:rPr lang="it-IT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terr</a:t>
                      </a:r>
                      <a:r>
                        <a:rPr lang="it-IT" sz="1200" b="1" dirty="0" smtClean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ISTITUZIONE SCOLASTICA</a:t>
                      </a:r>
                      <a:endParaRPr lang="it-IT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AV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- 1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I.P.S.S.E.O.A.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“Manlio Rossi Doria”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AV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- 2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LICEO CLASSICO  </a:t>
                      </a: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 P. P. </a:t>
                      </a:r>
                      <a:r>
                        <a:rPr lang="it-IT" sz="1200" b="1" i="1" dirty="0" err="1">
                          <a:latin typeface="Arial"/>
                          <a:ea typeface="Calibri"/>
                          <a:cs typeface="Times New Roman"/>
                        </a:rPr>
                        <a:t>Parzanese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AV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 - 3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I.C. 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“G. </a:t>
                      </a:r>
                      <a:r>
                        <a:rPr lang="it-IT" sz="1200" b="1" i="1" dirty="0" err="1">
                          <a:latin typeface="Arial"/>
                          <a:ea typeface="Calibri"/>
                          <a:cs typeface="Times New Roman"/>
                        </a:rPr>
                        <a:t>Palatucci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                                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BN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 - 4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I.T.I.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“G.B. Bosco Lucarelli”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BN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 - 5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I.I.S.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Enrico Fermi</a:t>
                      </a: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BN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- 6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I.C. </a:t>
                      </a: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San Marco dei </a:t>
                      </a:r>
                      <a:r>
                        <a:rPr lang="it-IT" sz="1200" b="1" i="1" dirty="0" err="1">
                          <a:latin typeface="Arial"/>
                          <a:ea typeface="Calibri"/>
                          <a:cs typeface="Times New Roman"/>
                        </a:rPr>
                        <a:t>Cavoti</a:t>
                      </a: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CE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 - 7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LICEO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A. Manzoni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CE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 - 8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LICEO SCIENTIFICO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E. Fermi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CE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 - 9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LICEO SCIENTIFICO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L. Da Vinci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CE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 - 10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LICEO 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“Luigi Garofano”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CE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 - 11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ISISS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Taddeo Da Sessa”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NA - 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IS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Pagano – Bernini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NA 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- 13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ITIS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Galileo </a:t>
                      </a:r>
                      <a:r>
                        <a:rPr lang="it-IT" sz="1200" b="1" i="1" dirty="0" err="1">
                          <a:latin typeface="Arial"/>
                          <a:ea typeface="Calibri"/>
                          <a:cs typeface="Times New Roman"/>
                        </a:rPr>
                        <a:t>Ferraris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 - 14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I.C.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46° </a:t>
                      </a:r>
                      <a:r>
                        <a:rPr lang="it-IT" sz="1200" b="1" i="1" dirty="0" err="1">
                          <a:latin typeface="Arial"/>
                          <a:ea typeface="Calibri"/>
                          <a:cs typeface="Times New Roman"/>
                        </a:rPr>
                        <a:t>Scialoja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 Cortese”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83" marR="24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500563" y="476250"/>
          <a:ext cx="4462462" cy="6392868"/>
        </p:xfrm>
        <a:graphic>
          <a:graphicData uri="http://schemas.openxmlformats.org/drawingml/2006/table">
            <a:tbl>
              <a:tblPr/>
              <a:tblGrid>
                <a:gridCol w="1027726"/>
                <a:gridCol w="3434736"/>
              </a:tblGrid>
              <a:tr h="504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Arial"/>
                          <a:ea typeface="Calibri"/>
                          <a:cs typeface="Times New Roman"/>
                        </a:rPr>
                        <a:t>Ambiti </a:t>
                      </a:r>
                      <a:r>
                        <a:rPr lang="it-IT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terr</a:t>
                      </a:r>
                      <a:r>
                        <a:rPr lang="it-IT" sz="1200" b="1" dirty="0" smtClean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3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ISTITUZIONE SCOLASTICA</a:t>
                      </a:r>
                      <a:endParaRPr lang="it-IT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39"/>
                    </a:solidFill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- 15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I.C.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FORIO 1”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 - 16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I.S.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“G. Falcone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- 17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Arial"/>
                          <a:ea typeface="Calibri"/>
                          <a:cs typeface="Times New Roman"/>
                        </a:rPr>
                        <a:t>I.C.</a:t>
                      </a:r>
                      <a:r>
                        <a:rPr lang="it-IT" sz="1200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200" b="1" i="1" baseline="0" dirty="0" err="1" smtClean="0">
                          <a:latin typeface="Arial"/>
                          <a:ea typeface="Calibri"/>
                          <a:cs typeface="Times New Roman"/>
                        </a:rPr>
                        <a:t>Amanzio</a:t>
                      </a:r>
                      <a:r>
                        <a:rPr lang="it-IT" sz="1200" b="1" i="1" baseline="0" dirty="0" smtClean="0">
                          <a:latin typeface="Arial"/>
                          <a:ea typeface="Calibri"/>
                          <a:cs typeface="Times New Roman"/>
                        </a:rPr>
                        <a:t>  - </a:t>
                      </a:r>
                      <a:r>
                        <a:rPr lang="it-IT" sz="1200" b="1" i="1" baseline="0" dirty="0" err="1" smtClean="0">
                          <a:latin typeface="Arial"/>
                          <a:ea typeface="Calibri"/>
                          <a:cs typeface="Times New Roman"/>
                        </a:rPr>
                        <a:t>Ranucci</a:t>
                      </a:r>
                      <a:r>
                        <a:rPr lang="it-IT" sz="1200" b="1" i="1" baseline="0" dirty="0" smtClean="0">
                          <a:latin typeface="Arial"/>
                          <a:ea typeface="Calibri"/>
                          <a:cs typeface="Times New Roman"/>
                        </a:rPr>
                        <a:t> – Alfieri”</a:t>
                      </a:r>
                      <a:endParaRPr lang="it-IT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 - 18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I.S.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A. Torrente”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-19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I.S.I.S.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Europa”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- 20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I.T.I.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Enrico Medi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- 21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I.I.S.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“ 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Adriano </a:t>
                      </a:r>
                      <a:r>
                        <a:rPr lang="it-IT" sz="1200" b="1" i="1" dirty="0" err="1">
                          <a:latin typeface="Arial"/>
                          <a:ea typeface="Calibri"/>
                          <a:cs typeface="Times New Roman"/>
                        </a:rPr>
                        <a:t>Tilgher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- 22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I.T.S.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“L. Sturzo”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SA - 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I.I.S.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S. Caterina da </a:t>
                      </a:r>
                      <a:r>
                        <a:rPr lang="it-IT" sz="1200" b="1" i="1" dirty="0" err="1">
                          <a:latin typeface="Arial"/>
                          <a:ea typeface="Calibri"/>
                          <a:cs typeface="Times New Roman"/>
                        </a:rPr>
                        <a:t>Siena-Amendola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SA - 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LICEO </a:t>
                      </a:r>
                      <a:r>
                        <a:rPr lang="it-IT" sz="1200" b="1" i="1">
                          <a:latin typeface="Arial"/>
                          <a:ea typeface="Calibri"/>
                          <a:cs typeface="Times New Roman"/>
                        </a:rPr>
                        <a:t>“Don Carlo La Mura”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SA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- 25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LICEO SCIENTIFICO “</a:t>
                      </a:r>
                      <a:r>
                        <a:rPr lang="it-IT" sz="1200" b="1" i="1" dirty="0" err="1">
                          <a:latin typeface="Arial"/>
                          <a:ea typeface="Calibri"/>
                          <a:cs typeface="Times New Roman"/>
                        </a:rPr>
                        <a:t>Bonaventura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200" b="1" i="1" dirty="0" err="1">
                          <a:latin typeface="Arial"/>
                          <a:ea typeface="Calibri"/>
                          <a:cs typeface="Times New Roman"/>
                        </a:rPr>
                        <a:t>Rescigno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SA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- 26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LICEO SCIENTIFICO “Medi”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SA - 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I.I.S.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it-IT" sz="1200" b="1" i="1" dirty="0" err="1">
                          <a:latin typeface="Arial"/>
                          <a:ea typeface="Calibri"/>
                          <a:cs typeface="Times New Roman"/>
                        </a:rPr>
                        <a:t>Corbino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SA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- 28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Arial"/>
                          <a:ea typeface="Calibri"/>
                          <a:cs typeface="Times New Roman"/>
                        </a:rPr>
                        <a:t>I.S.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it-IT" sz="1200" b="1" i="1" dirty="0" err="1">
                          <a:latin typeface="Arial"/>
                          <a:ea typeface="Calibri"/>
                          <a:cs typeface="Times New Roman"/>
                        </a:rPr>
                        <a:t>Ancel</a:t>
                      </a:r>
                      <a:r>
                        <a:rPr lang="it-IT" sz="1200" b="1" i="1" dirty="0">
                          <a:latin typeface="Arial"/>
                          <a:ea typeface="Calibri"/>
                          <a:cs typeface="Times New Roman"/>
                        </a:rPr>
                        <a:t> Keys</a:t>
                      </a: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3" marR="46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1979712" y="-27384"/>
            <a:ext cx="49685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E3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  28 POLI FORMATIVI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idx="1"/>
          </p:nvPr>
        </p:nvSpPr>
        <p:spPr>
          <a:xfrm>
            <a:off x="250825" y="1738859"/>
            <a:ext cx="2954338" cy="4901782"/>
          </a:xfrm>
          <a:solidFill>
            <a:srgbClr val="EBFAFF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it-IT" altLang="it-IT" sz="2400" dirty="0"/>
              <a:t>I</a:t>
            </a:r>
            <a:r>
              <a:rPr lang="it-IT" altLang="it-IT" sz="2400" dirty="0" smtClean="0"/>
              <a:t> 15 poli formativi, individuati a livello provinciale e sub-provinciale ed operanti nelle ultime tre annualità, sebbene </a:t>
            </a:r>
            <a:r>
              <a:rPr lang="it-IT" altLang="it-IT" sz="2400" b="1" dirty="0" smtClean="0"/>
              <a:t>non destinatari dei fondi</a:t>
            </a:r>
            <a:r>
              <a:rPr lang="it-IT" altLang="it-IT" sz="2400" dirty="0" smtClean="0"/>
              <a:t>, </a:t>
            </a:r>
            <a:r>
              <a:rPr lang="it-IT" altLang="it-IT" sz="2400" b="1" dirty="0" smtClean="0"/>
              <a:t>collaboreranno nella realizzazione dei laboratori formativi</a:t>
            </a:r>
            <a:r>
              <a:rPr lang="it-IT" altLang="it-IT" sz="2400" dirty="0" smtClean="0"/>
              <a:t>.</a:t>
            </a:r>
          </a:p>
          <a:p>
            <a:pPr marL="0" indent="0" algn="ctr">
              <a:buFontTx/>
              <a:buNone/>
            </a:pPr>
            <a:r>
              <a:rPr lang="it-IT" altLang="it-IT" sz="2400" dirty="0" smtClean="0"/>
              <a:t>Si conferma l’azione di supporto organizzativo, monitoraggio e diffusione di buone pratiche del polo regionale </a:t>
            </a:r>
            <a:r>
              <a:rPr lang="it-IT" altLang="it-IT" sz="2400" b="1" dirty="0" smtClean="0"/>
              <a:t>I.S. Torrente di Casoria</a:t>
            </a:r>
            <a:r>
              <a:rPr lang="it-IT" altLang="it-IT" sz="2400" dirty="0" smtClean="0"/>
              <a:t>.</a:t>
            </a:r>
          </a:p>
        </p:txBody>
      </p:sp>
      <p:pic>
        <p:nvPicPr>
          <p:cNvPr id="9220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38" y="989351"/>
            <a:ext cx="5144401" cy="58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11" y="30062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Diffusione di buone pratiche</a:t>
            </a: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e azioni di supporto regionale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1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3305" y="938920"/>
            <a:ext cx="392972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82880" algn="ctr">
              <a:tabLst>
                <a:tab pos="638175" algn="l"/>
              </a:tabLst>
            </a:pP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I docenti in </a:t>
            </a: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formazione</a:t>
            </a:r>
          </a:p>
          <a:p>
            <a:pPr marL="457200" indent="-182880" algn="ctr">
              <a:tabLst>
                <a:tab pos="638175" algn="l"/>
              </a:tabLst>
            </a:pP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s</a:t>
            </a:r>
            <a:r>
              <a:rPr lang="it-IT" sz="2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i iscriveranno ai </a:t>
            </a: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la</a:t>
            </a:r>
            <a:r>
              <a:rPr lang="it-IT" sz="2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boratori formativi attraverso la piattaforma </a:t>
            </a:r>
            <a:r>
              <a:rPr lang="it-IT" sz="2000" b="1" u="sng" dirty="0" err="1" smtClean="0">
                <a:solidFill>
                  <a:srgbClr val="0156FF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neodocens</a:t>
            </a:r>
            <a:r>
              <a:rPr lang="it-IT" sz="2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adottata dal polo regionale.</a:t>
            </a:r>
          </a:p>
          <a:p>
            <a:pPr marL="457200" indent="-182880" algn="ctr">
              <a:tabLst>
                <a:tab pos="638175" algn="l"/>
              </a:tabLst>
            </a:pP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L</a:t>
            </a: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e iscrizioni non potranno superare la previsione quantitativa indicata dal MIUR, correlata all’aspetto finanziario. </a:t>
            </a:r>
          </a:p>
          <a:p>
            <a:pPr marL="457200" indent="-182880" algn="ctr">
              <a:tabLst>
                <a:tab pos="638175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Al fine di garantire la massima accoglienza, nel rispetto dei criteri numerici citati, si potranno accogliere eventuali ulteriori richieste entro il limite del 5%.</a:t>
            </a:r>
          </a:p>
          <a:p>
            <a:pPr marL="457200" indent="-182880" algn="ctr">
              <a:tabLst>
                <a:tab pos="638175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Superato tale limite, il richiedente dovrà opzionare un altro polo formativo.</a:t>
            </a:r>
            <a:endParaRPr lang="it-IT" sz="24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224" y="1646236"/>
            <a:ext cx="3889126" cy="4396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52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611" y="30062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Funzioni della piattaforma regionale dedicata</a:t>
            </a:r>
            <a:endParaRPr lang="it-IT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53</a:t>
            </a:fld>
            <a:endParaRPr lang="it-IT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 4 laboratori potranno essere organizzati prioritariamente sulle seguenti aree tematiche:</a:t>
            </a:r>
          </a:p>
          <a:p>
            <a:r>
              <a:rPr lang="it-IT" dirty="0" smtClean="0"/>
              <a:t>1. Nuove risorse digitali e loro impatto sulla didattica;</a:t>
            </a:r>
          </a:p>
          <a:p>
            <a:r>
              <a:rPr lang="it-IT" dirty="0" smtClean="0"/>
              <a:t>2. Bisogni educativi speciali e dinamiche interculturali;</a:t>
            </a:r>
          </a:p>
          <a:p>
            <a:r>
              <a:rPr lang="it-IT" dirty="0" smtClean="0"/>
              <a:t>3. Valutazione didattica e valutazione di sistema;</a:t>
            </a:r>
          </a:p>
          <a:p>
            <a:r>
              <a:rPr lang="it-IT" dirty="0" smtClean="0"/>
              <a:t>4. Sviluppo sostenibile;</a:t>
            </a: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5. Buone pratiche didattiche (per ordine di scuola).</a:t>
            </a:r>
          </a:p>
          <a:p>
            <a:r>
              <a:rPr lang="it-IT" dirty="0" smtClean="0"/>
              <a:t>La tematica n. 5 potrà essere  sviluppata in forma di piccoli gruppi di lavoro da inserire nel corso di ognuno dei primi quattro laboratori.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54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611" y="30062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Le aree tematiche dei laboratori</a:t>
            </a:r>
            <a:endParaRPr lang="it-IT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847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92000" y="2179912"/>
            <a:ext cx="4302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fine di rendere i laboratori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reale contesto di ricerca, scambio, risoluzione di casi e situazioni problematiche,  si ritiene di promuovere a livello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regionale un’</a:t>
            </a:r>
            <a:r>
              <a:rPr lang="it-IT" b="1" u="sng" dirty="0" smtClean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</a:t>
            </a:r>
            <a:r>
              <a:rPr lang="it-IT" b="1" u="sng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approfondimento propedeutica alle attività in presenza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utilizzando i materiali didattici presenti sulla piattaforma INDIRE. 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5496" y="44624"/>
            <a:ext cx="3240360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0000FF"/>
                </a:solidFill>
              </a:rPr>
              <a:t>nuove risorse digitali e loro impatto sulla didattica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5690458" y="886107"/>
            <a:ext cx="3240360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0000FF"/>
                </a:solidFill>
              </a:rPr>
              <a:t>bisogni educativi </a:t>
            </a:r>
            <a:r>
              <a:rPr lang="it-IT" b="1" i="1" dirty="0" smtClean="0">
                <a:solidFill>
                  <a:srgbClr val="0000FF"/>
                </a:solidFill>
              </a:rPr>
              <a:t>speciali e dinamiche interculturali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35496" y="4005064"/>
            <a:ext cx="3240360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b="1" i="1" dirty="0">
                <a:solidFill>
                  <a:srgbClr val="0000FF"/>
                </a:solidFill>
              </a:rPr>
              <a:t>b</a:t>
            </a:r>
            <a:r>
              <a:rPr lang="it-IT" b="1" i="1" dirty="0" smtClean="0">
                <a:solidFill>
                  <a:srgbClr val="0000FF"/>
                </a:solidFill>
              </a:rPr>
              <a:t>uone pratiche</a:t>
            </a:r>
          </a:p>
          <a:p>
            <a:pPr algn="just">
              <a:defRPr/>
            </a:pPr>
            <a:r>
              <a:rPr lang="it-IT" b="1" i="1" dirty="0" smtClean="0">
                <a:solidFill>
                  <a:srgbClr val="0000FF"/>
                </a:solidFill>
              </a:rPr>
              <a:t> didattiche </a:t>
            </a:r>
            <a:endParaRPr lang="it-IT" b="1" i="1" dirty="0">
              <a:solidFill>
                <a:srgbClr val="0000FF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3217590" y="5251813"/>
            <a:ext cx="3240360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b="1" i="1" dirty="0" smtClean="0">
                <a:solidFill>
                  <a:srgbClr val="0000FF"/>
                </a:solidFill>
              </a:rPr>
              <a:t>sviluppo </a:t>
            </a:r>
            <a:r>
              <a:rPr lang="it-IT" b="1" i="1" dirty="0">
                <a:solidFill>
                  <a:srgbClr val="0000FF"/>
                </a:solidFill>
              </a:rPr>
              <a:t>sostenibile</a:t>
            </a:r>
          </a:p>
        </p:txBody>
      </p:sp>
      <p:sp>
        <p:nvSpPr>
          <p:cNvPr id="8" name="Ovale 7"/>
          <p:cNvSpPr/>
          <p:nvPr/>
        </p:nvSpPr>
        <p:spPr>
          <a:xfrm>
            <a:off x="5940152" y="3933056"/>
            <a:ext cx="3240360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0000FF"/>
                </a:solidFill>
              </a:rPr>
              <a:t>valutazione didattica e valutazione di </a:t>
            </a:r>
            <a:r>
              <a:rPr lang="it-IT" b="1" i="1" dirty="0" smtClean="0">
                <a:solidFill>
                  <a:srgbClr val="0000FF"/>
                </a:solidFill>
              </a:rPr>
              <a:t>sistema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55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2" y="78195"/>
            <a:ext cx="1538942" cy="85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72" y="552748"/>
            <a:ext cx="1423970" cy="106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78859"/>
              </p:ext>
            </p:extLst>
          </p:nvPr>
        </p:nvGraphicFramePr>
        <p:xfrm>
          <a:off x="7187559" y="3422211"/>
          <a:ext cx="1524416" cy="87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magine bitmap" r:id="rId6" imgW="4048200" imgH="2333520" progId="Paint.Picture">
                  <p:embed/>
                </p:oleObj>
              </mc:Choice>
              <mc:Fallback>
                <p:oleObj name="Immagine bitmap" r:id="rId6" imgW="4048200" imgH="2333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7559" y="3422211"/>
                        <a:ext cx="1524416" cy="878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04" y="4839984"/>
            <a:ext cx="1917368" cy="90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4" y="3422211"/>
            <a:ext cx="1396752" cy="93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3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contenuto 2"/>
          <p:cNvSpPr>
            <a:spLocks noGrp="1"/>
          </p:cNvSpPr>
          <p:nvPr>
            <p:ph idx="1"/>
          </p:nvPr>
        </p:nvSpPr>
        <p:spPr>
          <a:xfrm>
            <a:off x="323850" y="1439863"/>
            <a:ext cx="8569325" cy="5229225"/>
          </a:xfrm>
        </p:spPr>
        <p:txBody>
          <a:bodyPr/>
          <a:lstStyle/>
          <a:p>
            <a:pPr algn="just"/>
            <a:r>
              <a:rPr lang="it-IT" altLang="it-IT" sz="2400" smtClean="0"/>
              <a:t> 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15207"/>
              </p:ext>
            </p:extLst>
          </p:nvPr>
        </p:nvGraphicFramePr>
        <p:xfrm>
          <a:off x="6839347" y="1731524"/>
          <a:ext cx="2125266" cy="4938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5266"/>
              </a:tblGrid>
              <a:tr h="49387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Per garantire un’opportuna azione di </a:t>
                      </a:r>
                      <a:r>
                        <a:rPr lang="it-IT" sz="1800" b="1" dirty="0" smtClean="0">
                          <a:effectLst/>
                        </a:rPr>
                        <a:t>accompagnamento, </a:t>
                      </a:r>
                      <a:r>
                        <a:rPr lang="it-IT" sz="1800" b="1" dirty="0">
                          <a:effectLst/>
                        </a:rPr>
                        <a:t>l’USR Campania ha provveduto </a:t>
                      </a:r>
                      <a:r>
                        <a:rPr lang="it-IT" sz="1800" b="1" dirty="0" smtClean="0">
                          <a:effectLst/>
                        </a:rPr>
                        <a:t>a</a:t>
                      </a:r>
                      <a:r>
                        <a:rPr lang="it-IT" sz="1800" b="1" baseline="0" dirty="0" smtClean="0">
                          <a:effectLst/>
                        </a:rPr>
                        <a:t> </a:t>
                      </a:r>
                      <a:r>
                        <a:rPr lang="it-IT" sz="1800" b="1" dirty="0" smtClean="0">
                          <a:effectLst/>
                        </a:rPr>
                        <a:t>creare </a:t>
                      </a:r>
                      <a:r>
                        <a:rPr lang="it-IT" sz="1800" b="1" dirty="0">
                          <a:effectLst/>
                        </a:rPr>
                        <a:t>un’apposita </a:t>
                      </a:r>
                      <a:r>
                        <a:rPr lang="it-IT" sz="1800" b="1" u="none" dirty="0">
                          <a:effectLst/>
                        </a:rPr>
                        <a:t>sezione </a:t>
                      </a:r>
                      <a:r>
                        <a:rPr lang="it-IT" sz="1800" b="1" u="none" dirty="0" smtClean="0">
                          <a:effectLst/>
                        </a:rPr>
                        <a:t>sul</a:t>
                      </a:r>
                      <a:r>
                        <a:rPr lang="it-IT" sz="1800" b="1" u="none" baseline="0" dirty="0" smtClean="0">
                          <a:effectLst/>
                        </a:rPr>
                        <a:t> sito istituzionale</a:t>
                      </a:r>
                      <a:r>
                        <a:rPr lang="it-IT" sz="1800" b="1" u="sng" baseline="0" dirty="0" smtClean="0">
                          <a:effectLst/>
                        </a:rPr>
                        <a:t> </a:t>
                      </a:r>
                      <a:r>
                        <a:rPr lang="it-IT" sz="1800" b="1" u="sng" baseline="0" dirty="0" smtClean="0">
                          <a:effectLst/>
                          <a:hlinkClick r:id="rId2"/>
                        </a:rPr>
                        <a:t>www.campania.istruzione.it</a:t>
                      </a:r>
                      <a:r>
                        <a:rPr lang="it-IT" sz="1800" b="1" dirty="0" smtClean="0">
                          <a:effectLst/>
                        </a:rPr>
                        <a:t> </a:t>
                      </a:r>
                      <a:r>
                        <a:rPr lang="it-IT" sz="1800" b="1" dirty="0">
                          <a:effectLst/>
                        </a:rPr>
                        <a:t>in cui </a:t>
                      </a:r>
                      <a:r>
                        <a:rPr lang="it-IT" sz="1800" b="1" dirty="0" smtClean="0">
                          <a:effectLst/>
                        </a:rPr>
                        <a:t>sono </a:t>
                      </a:r>
                      <a:r>
                        <a:rPr lang="it-IT" sz="1800" b="1" dirty="0">
                          <a:effectLst/>
                        </a:rPr>
                        <a:t>via via inseriti documenti, note, circolari e materiali didattici di </a:t>
                      </a:r>
                      <a:r>
                        <a:rPr lang="it-IT" sz="1800" b="1" dirty="0" smtClean="0">
                          <a:effectLst/>
                        </a:rPr>
                        <a:t>supporto. 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40" marR="89540" marT="0" marB="0"/>
                </a:tc>
              </a:tr>
            </a:tbl>
          </a:graphicData>
        </a:graphic>
      </p:graphicFrame>
      <p:pic>
        <p:nvPicPr>
          <p:cNvPr id="12298" name="Immagine 7" descr="Formazione Docenti Neo Assunti">
            <a:hlinkClick r:id="rId3" tooltip="&quot;Formazione Docenti Neo Assunti&quot;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54013"/>
            <a:ext cx="11525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56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510"/>
            <a:ext cx="6733722" cy="25233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567" y="2429839"/>
            <a:ext cx="6824168" cy="262011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028711" y="-19565"/>
            <a:ext cx="1545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Il link dedicato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4448" y="5050653"/>
            <a:ext cx="6580451" cy="1807347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 flipH="1">
            <a:off x="6361484" y="4953194"/>
            <a:ext cx="372239" cy="3643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645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18659" y="1505543"/>
            <a:ext cx="676799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PIANO REGIONALE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COMPITI E FUNZIONI DEGLI ATTORI-CHIAVE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IL PROFILO PROFESSIONALE ATTESO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CONCLUSIONE </a:t>
            </a: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DEL 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PROCEDIMENTO</a:t>
            </a:r>
          </a:p>
          <a:p>
            <a:pPr marL="457200" indent="-457200">
              <a:spcBef>
                <a:spcPct val="0"/>
              </a:spcBef>
              <a:buAutoNum type="arabicPeriod" startAt="8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ESAME DI CASI PARTICOLARI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57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17" y="1064525"/>
            <a:ext cx="1849554" cy="134872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0" y="1064525"/>
            <a:ext cx="7313817" cy="44101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05767" y="1505543"/>
            <a:ext cx="408050" cy="494039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905767" y="6428097"/>
            <a:ext cx="2208572" cy="42308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825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just">
              <a:buNone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/>
              <a:t>e</a:t>
            </a:r>
            <a:r>
              <a:rPr lang="it-IT" altLang="it-IT" sz="2400" b="1" dirty="0" smtClean="0"/>
              <a:t>ffettua </a:t>
            </a:r>
            <a:r>
              <a:rPr lang="it-IT" altLang="it-IT" sz="2400" dirty="0" smtClean="0"/>
              <a:t>180 giorni di servizio, di cui 120 per le attività didattiche;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redige</a:t>
            </a:r>
            <a:r>
              <a:rPr lang="it-IT" altLang="it-IT" sz="2400" dirty="0" smtClean="0"/>
              <a:t> il bilancio delle competenze iniziali e finali;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definisce</a:t>
            </a:r>
            <a:r>
              <a:rPr lang="it-IT" altLang="it-IT" sz="2400" dirty="0" smtClean="0"/>
              <a:t> con il D.S. il patto per lo sviluppo professionale;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partecipa</a:t>
            </a:r>
            <a:r>
              <a:rPr lang="it-IT" altLang="it-IT" sz="2400" dirty="0" smtClean="0"/>
              <a:t> agli incontri propedeutici e</a:t>
            </a:r>
          </a:p>
          <a:p>
            <a:pPr algn="just">
              <a:buFontTx/>
              <a:buNone/>
            </a:pPr>
            <a:r>
              <a:rPr lang="it-IT" altLang="it-IT" sz="2400" dirty="0" smtClean="0"/>
              <a:t>    di restituzione finale degli esiti;</a:t>
            </a:r>
            <a:endParaRPr lang="it-IT" altLang="it-IT" sz="2400" i="1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</p:txBody>
      </p:sp>
      <p:sp>
        <p:nvSpPr>
          <p:cNvPr id="3277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31C070-9B5F-4975-9472-30D5282C3BFB}" type="slidenum">
              <a:rPr lang="it-IT" altLang="it-IT"/>
              <a:pPr eaLnBrk="1" hangingPunct="1"/>
              <a:t>58</a:t>
            </a:fld>
            <a:endParaRPr lang="it-IT" altLang="it-IT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docente neoassunto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7" y="-21432"/>
            <a:ext cx="2051049" cy="15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947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contenuto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52578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it-IT" altLang="it-IT" sz="2400" b="1" dirty="0" smtClean="0"/>
              <a:t>partecipa</a:t>
            </a:r>
            <a:r>
              <a:rPr lang="it-IT" altLang="it-IT" sz="2400" dirty="0" smtClean="0"/>
              <a:t> ai laboratori formativi;</a:t>
            </a:r>
          </a:p>
          <a:p>
            <a:pPr algn="just">
              <a:buFontTx/>
              <a:buChar char="-"/>
            </a:pPr>
            <a:endParaRPr lang="it-IT" altLang="it-IT" sz="2400" i="1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svolge  </a:t>
            </a:r>
            <a:r>
              <a:rPr lang="it-IT" altLang="it-IT" sz="2400" dirty="0" smtClean="0"/>
              <a:t>con il tutor le ore del </a:t>
            </a:r>
            <a:r>
              <a:rPr lang="it-IT" altLang="it-IT" sz="2400" dirty="0" err="1" smtClean="0"/>
              <a:t>peer</a:t>
            </a:r>
            <a:r>
              <a:rPr lang="it-IT" altLang="it-IT" sz="2400" dirty="0" smtClean="0"/>
              <a:t> to </a:t>
            </a:r>
            <a:r>
              <a:rPr lang="it-IT" altLang="it-IT" sz="2400" dirty="0" err="1" smtClean="0"/>
              <a:t>peer</a:t>
            </a:r>
            <a:r>
              <a:rPr lang="it-IT" altLang="it-IT" sz="2400" dirty="0" smtClean="0"/>
              <a:t>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accede</a:t>
            </a:r>
            <a:r>
              <a:rPr lang="it-IT" altLang="it-IT" sz="2400" dirty="0" smtClean="0"/>
              <a:t> alla formazione on line e predispone il portfolio professionale;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sostiene </a:t>
            </a:r>
            <a:r>
              <a:rPr lang="it-IT" altLang="it-IT" sz="2400" dirty="0" smtClean="0"/>
              <a:t>il colloquio dinanzi al Comitato di Valutazione.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i="1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</p:txBody>
      </p:sp>
      <p:sp>
        <p:nvSpPr>
          <p:cNvPr id="3379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374AA3-246E-42C8-AF73-91F6C367DCE6}" type="slidenum">
              <a:rPr lang="it-IT" altLang="it-IT"/>
              <a:pPr eaLnBrk="1" hangingPunct="1"/>
              <a:t>59</a:t>
            </a:fld>
            <a:endParaRPr lang="it-IT" altLang="it-IT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docente neoassunto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7" y="-21432"/>
            <a:ext cx="2051049" cy="15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76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contenuto 2"/>
          <p:cNvSpPr>
            <a:spLocks noGrp="1"/>
          </p:cNvSpPr>
          <p:nvPr>
            <p:ph idx="1"/>
          </p:nvPr>
        </p:nvSpPr>
        <p:spPr>
          <a:xfrm>
            <a:off x="323850" y="1844824"/>
            <a:ext cx="8569325" cy="4824264"/>
          </a:xfrm>
        </p:spPr>
        <p:txBody>
          <a:bodyPr/>
          <a:lstStyle/>
          <a:p>
            <a:pPr algn="just">
              <a:defRPr/>
            </a:pPr>
            <a:endParaRPr lang="it-IT" u="sng" dirty="0" smtClean="0"/>
          </a:p>
          <a:p>
            <a:pPr algn="just">
              <a:buFontTx/>
              <a:buNone/>
              <a:defRPr/>
            </a:pPr>
            <a:r>
              <a:rPr lang="it-IT" sz="2400" b="1" dirty="0" smtClean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>
                <a:solidFill>
                  <a:srgbClr val="015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sz="2400" dirty="0" smtClean="0"/>
              <a:t>. </a:t>
            </a:r>
            <a:r>
              <a:rPr lang="it-IT" sz="2400" dirty="0"/>
              <a:t> </a:t>
            </a:r>
            <a:r>
              <a:rPr lang="it-IT" sz="2400" dirty="0" smtClean="0"/>
              <a:t>R</a:t>
            </a:r>
            <a:r>
              <a:rPr lang="it-IT" sz="2400" u="sng" dirty="0" smtClean="0"/>
              <a:t>uolo del Tutor della sede di servizio del docente neoassunto.</a:t>
            </a:r>
          </a:p>
          <a:p>
            <a:pPr algn="just">
              <a:defRPr/>
            </a:pPr>
            <a:r>
              <a:rPr lang="it-IT" sz="2400" dirty="0" smtClean="0"/>
              <a:t>Il docente – tutor  svolge </a:t>
            </a:r>
            <a:r>
              <a:rPr lang="it-IT" sz="2400" b="1" dirty="0" smtClean="0">
                <a:solidFill>
                  <a:srgbClr val="0156FF"/>
                </a:solidFill>
              </a:rPr>
              <a:t>funzioni di accompagnamento</a:t>
            </a:r>
            <a:r>
              <a:rPr lang="it-IT" sz="2400" dirty="0" smtClean="0">
                <a:solidFill>
                  <a:srgbClr val="0156FF"/>
                </a:solidFill>
              </a:rPr>
              <a:t>, </a:t>
            </a:r>
            <a:r>
              <a:rPr lang="it-IT" sz="2400" b="1" dirty="0" smtClean="0">
                <a:solidFill>
                  <a:srgbClr val="0156FF"/>
                </a:solidFill>
              </a:rPr>
              <a:t>consulenza</a:t>
            </a:r>
            <a:r>
              <a:rPr lang="it-IT" sz="2400" dirty="0" smtClean="0">
                <a:solidFill>
                  <a:srgbClr val="0156FF"/>
                </a:solidFill>
              </a:rPr>
              <a:t>, </a:t>
            </a:r>
            <a:r>
              <a:rPr lang="it-IT" sz="2400" b="1" dirty="0" smtClean="0">
                <a:solidFill>
                  <a:srgbClr val="0156FF"/>
                </a:solidFill>
              </a:rPr>
              <a:t>supervisione professionale</a:t>
            </a:r>
            <a:r>
              <a:rPr lang="it-IT" sz="2400" dirty="0" smtClean="0"/>
              <a:t>.</a:t>
            </a:r>
          </a:p>
        </p:txBody>
      </p:sp>
      <p:pic>
        <p:nvPicPr>
          <p:cNvPr id="8" name="Picture 2" descr="http://www.avvocatoleone.com/wp-content/uploads/2016/01/scuola-q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70" y="267505"/>
            <a:ext cx="2320118" cy="1740089"/>
          </a:xfrm>
          <a:prstGeom prst="rect">
            <a:avLst/>
          </a:prstGeom>
          <a:noFill/>
          <a:ln w="73025">
            <a:solidFill>
              <a:srgbClr val="0156FF"/>
            </a:solidFill>
          </a:ln>
        </p:spPr>
      </p:pic>
      <p:pic>
        <p:nvPicPr>
          <p:cNvPr id="9" name="Picture 12" descr="http://cdn.lucapropato.com/wp-content/uploads/2012/12/riunioni_Dollarphotoclub_5761425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0443" y="4353635"/>
            <a:ext cx="2405922" cy="1746913"/>
          </a:xfrm>
          <a:prstGeom prst="rect">
            <a:avLst/>
          </a:prstGeom>
          <a:noFill/>
          <a:ln w="66675">
            <a:solidFill>
              <a:srgbClr val="00B0F0"/>
            </a:solidFill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95607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contenut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it-IT" altLang="it-IT" sz="2400" b="1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è designato </a:t>
            </a:r>
            <a:r>
              <a:rPr lang="it-IT" altLang="it-IT" sz="2400" dirty="0" smtClean="0"/>
              <a:t>dal Dirigente Scolastico, sentito il Collegio dei docenti;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accoglie</a:t>
            </a:r>
            <a:r>
              <a:rPr lang="it-IT" altLang="it-IT" sz="2400" dirty="0" smtClean="0"/>
              <a:t> il docente neoassunto e lo inserisce nel contesto scuola;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collabora</a:t>
            </a:r>
            <a:r>
              <a:rPr lang="it-IT" altLang="it-IT" sz="2400" dirty="0" smtClean="0"/>
              <a:t> alla stesura del Bilancio iniziale e finale delle competenze  e del Patto formativo;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dirty="0" smtClean="0"/>
              <a:t>svolge  con il neoassunto le ore del </a:t>
            </a:r>
            <a:r>
              <a:rPr lang="it-IT" altLang="it-IT" sz="2400" b="1" i="1" dirty="0" err="1" smtClean="0"/>
              <a:t>peer</a:t>
            </a:r>
            <a:r>
              <a:rPr lang="it-IT" altLang="it-IT" sz="2400" b="1" i="1" dirty="0" smtClean="0"/>
              <a:t> to </a:t>
            </a:r>
            <a:r>
              <a:rPr lang="it-IT" altLang="it-IT" sz="2400" b="1" i="1" dirty="0" err="1" smtClean="0"/>
              <a:t>peer</a:t>
            </a:r>
            <a:r>
              <a:rPr lang="it-IT" altLang="it-IT" sz="2400" i="1" dirty="0"/>
              <a:t>;</a:t>
            </a:r>
            <a:endParaRPr lang="it-IT" altLang="it-IT" sz="2400" i="1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</p:txBody>
      </p:sp>
      <p:sp>
        <p:nvSpPr>
          <p:cNvPr id="34821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B509B4-81B3-4D1D-BD4E-C58751795275}" type="slidenum">
              <a:rPr lang="it-IT" altLang="it-IT"/>
              <a:pPr eaLnBrk="1" hangingPunct="1"/>
              <a:t>60</a:t>
            </a:fld>
            <a:endParaRPr lang="it-IT" altLang="it-IT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docente tutor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06" y="0"/>
            <a:ext cx="2332594" cy="14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9435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contenut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endParaRPr lang="it-IT" altLang="it-IT" sz="2400" b="1" dirty="0" smtClean="0"/>
          </a:p>
          <a:p>
            <a:r>
              <a:rPr lang="it-IT" altLang="it-IT" sz="2400" b="1" dirty="0" smtClean="0"/>
              <a:t>presenta parere </a:t>
            </a:r>
            <a:r>
              <a:rPr lang="it-IT" altLang="it-IT" sz="2400" dirty="0" smtClean="0"/>
              <a:t>motivato sulle caratteristiche dell’azione professionale del neoassunto;</a:t>
            </a:r>
          </a:p>
          <a:p>
            <a:endParaRPr lang="it-IT" altLang="it-IT" sz="2400" dirty="0" smtClean="0"/>
          </a:p>
          <a:p>
            <a:r>
              <a:rPr lang="it-IT" altLang="it-IT" sz="2400" b="1" dirty="0" smtClean="0"/>
              <a:t>integra</a:t>
            </a:r>
            <a:r>
              <a:rPr lang="it-IT" altLang="it-IT" sz="2400" dirty="0" smtClean="0"/>
              <a:t> il Comitato di Valutazione in occasione del colloquio finale sostenuto dal neoassunto;</a:t>
            </a:r>
          </a:p>
          <a:p>
            <a:pPr marL="0" indent="0">
              <a:buNone/>
            </a:pPr>
            <a:endParaRPr lang="it-IT" altLang="it-IT" sz="2400" dirty="0" smtClean="0"/>
          </a:p>
          <a:p>
            <a:r>
              <a:rPr lang="it-IT" altLang="it-IT" sz="2400" b="1" dirty="0" smtClean="0"/>
              <a:t>riceve</a:t>
            </a:r>
            <a:r>
              <a:rPr lang="it-IT" altLang="it-IT" sz="2400" dirty="0" smtClean="0"/>
              <a:t> </a:t>
            </a:r>
            <a:r>
              <a:rPr lang="it-IT" altLang="it-IT" sz="2400" b="1" dirty="0" smtClean="0"/>
              <a:t>un compenso </a:t>
            </a:r>
            <a:r>
              <a:rPr lang="it-IT" altLang="it-IT" sz="2400" dirty="0" smtClean="0"/>
              <a:t>economico dal MOF ed eventualmente  accede al bonus premiale;</a:t>
            </a:r>
          </a:p>
          <a:p>
            <a:endParaRPr lang="it-IT" altLang="it-IT" sz="2400" dirty="0" smtClean="0"/>
          </a:p>
          <a:p>
            <a:r>
              <a:rPr lang="it-IT" altLang="it-IT" sz="2400" b="1" dirty="0" smtClean="0"/>
              <a:t>riceve l’attestazione </a:t>
            </a:r>
            <a:r>
              <a:rPr lang="it-IT" altLang="it-IT" sz="2400" dirty="0" smtClean="0"/>
              <a:t>per la funzione svolta.</a:t>
            </a:r>
          </a:p>
          <a:p>
            <a:pPr>
              <a:buFontTx/>
              <a:buNone/>
            </a:pPr>
            <a:endParaRPr lang="it-IT" altLang="it-IT" sz="2400" dirty="0" smtClean="0"/>
          </a:p>
          <a:p>
            <a:endParaRPr lang="it-IT" altLang="it-IT" sz="2400" dirty="0" smtClean="0"/>
          </a:p>
          <a:p>
            <a:endParaRPr lang="it-IT" altLang="it-IT" sz="2400" dirty="0" smtClean="0"/>
          </a:p>
          <a:p>
            <a:endParaRPr lang="it-IT" altLang="it-IT" sz="2400" dirty="0" smtClean="0"/>
          </a:p>
          <a:p>
            <a:endParaRPr lang="it-IT" altLang="it-IT" sz="2400" dirty="0" smtClean="0"/>
          </a:p>
          <a:p>
            <a:endParaRPr lang="it-IT" altLang="it-IT" sz="2400" dirty="0" smtClean="0"/>
          </a:p>
        </p:txBody>
      </p:sp>
      <p:sp>
        <p:nvSpPr>
          <p:cNvPr id="3584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1F6964-13D1-4B3D-BF02-AFC6301984E9}" type="slidenum">
              <a:rPr lang="it-IT" altLang="it-IT"/>
              <a:pPr eaLnBrk="1" hangingPunct="1"/>
              <a:t>61</a:t>
            </a:fld>
            <a:endParaRPr lang="it-IT" altLang="it-IT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docente tutor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16" y="0"/>
            <a:ext cx="2055684" cy="12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69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contenuto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52578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it-IT" altLang="it-IT" sz="2400" dirty="0" smtClean="0"/>
              <a:t> </a:t>
            </a:r>
            <a:r>
              <a:rPr lang="it-IT" altLang="it-IT" sz="2400" b="1" dirty="0" smtClean="0"/>
              <a:t>garantisce</a:t>
            </a:r>
            <a:r>
              <a:rPr lang="it-IT" altLang="it-IT" sz="2400" dirty="0" smtClean="0"/>
              <a:t> al neoassunto la disponibilità del POF e della documentazione necessaria;</a:t>
            </a:r>
          </a:p>
          <a:p>
            <a:pPr algn="just">
              <a:buFontTx/>
              <a:buNone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offre</a:t>
            </a:r>
            <a:r>
              <a:rPr lang="it-IT" altLang="it-IT" sz="2400" dirty="0" smtClean="0"/>
              <a:t> consulenza sugli adempimenti necessari al superamento dell’anno di prova;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coordina</a:t>
            </a:r>
            <a:r>
              <a:rPr lang="it-IT" altLang="it-IT" sz="2400" dirty="0" smtClean="0"/>
              <a:t> il lavoro dei tutor;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stabilisce</a:t>
            </a:r>
            <a:r>
              <a:rPr lang="it-IT" altLang="it-IT" sz="2400" dirty="0" smtClean="0"/>
              <a:t> il Patto per lo sviluppo professionale;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designa</a:t>
            </a:r>
            <a:r>
              <a:rPr lang="it-IT" altLang="it-IT" sz="2400" dirty="0" smtClean="0"/>
              <a:t> il tutor, sentito il parere del Collegio dei docenti;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i="1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</p:txBody>
      </p:sp>
      <p:sp>
        <p:nvSpPr>
          <p:cNvPr id="3686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577FEE-B5C0-4349-923D-4B00663565EA}" type="slidenum">
              <a:rPr lang="it-IT" altLang="it-IT"/>
              <a:pPr eaLnBrk="1" hangingPunct="1"/>
              <a:t>62</a:t>
            </a:fld>
            <a:endParaRPr lang="it-IT" alt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Dirigente Scolastico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26" y="0"/>
            <a:ext cx="1792974" cy="11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156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contenuto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547753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it-IT" altLang="it-IT" sz="2400" b="1" dirty="0" smtClean="0"/>
              <a:t>attesta</a:t>
            </a:r>
            <a:r>
              <a:rPr lang="it-IT" altLang="it-IT" sz="2400" dirty="0" smtClean="0"/>
              <a:t> le ore di osservazione </a:t>
            </a:r>
            <a:r>
              <a:rPr lang="it-IT" altLang="it-IT" sz="2400" dirty="0" err="1" smtClean="0"/>
              <a:t>peer</a:t>
            </a:r>
            <a:r>
              <a:rPr lang="it-IT" altLang="it-IT" sz="2400" dirty="0" smtClean="0"/>
              <a:t> to </a:t>
            </a:r>
            <a:r>
              <a:rPr lang="it-IT" altLang="it-IT" sz="2400" dirty="0" err="1" smtClean="0"/>
              <a:t>peer</a:t>
            </a:r>
            <a:r>
              <a:rPr lang="it-IT" altLang="it-IT" sz="2400" dirty="0" smtClean="0"/>
              <a:t>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presenta</a:t>
            </a:r>
            <a:r>
              <a:rPr lang="it-IT" altLang="it-IT" sz="2400" dirty="0" smtClean="0"/>
              <a:t> una relazione per ogni docente neoassunto;</a:t>
            </a:r>
          </a:p>
          <a:p>
            <a:pPr algn="just">
              <a:buFontTx/>
              <a:buNone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visita</a:t>
            </a:r>
            <a:r>
              <a:rPr lang="it-IT" altLang="it-IT" sz="2400" dirty="0" smtClean="0"/>
              <a:t> la classe del neoassunto almeno una volta nel corso dell’anno;</a:t>
            </a:r>
            <a:endParaRPr lang="it-IT" altLang="it-IT" sz="2400" dirty="0"/>
          </a:p>
          <a:p>
            <a:pPr marL="0" indent="0" algn="just">
              <a:buNone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presiede</a:t>
            </a:r>
            <a:r>
              <a:rPr lang="it-IT" altLang="it-IT" sz="2400" dirty="0" smtClean="0"/>
              <a:t> il Comitato di Valutazione;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r>
              <a:rPr lang="it-IT" altLang="it-IT" sz="2400" b="1" dirty="0" smtClean="0"/>
              <a:t>emette </a:t>
            </a:r>
            <a:r>
              <a:rPr lang="it-IT" altLang="it-IT" sz="2400" dirty="0" smtClean="0"/>
              <a:t>provvedimento motivato di conferma </a:t>
            </a:r>
          </a:p>
          <a:p>
            <a:pPr algn="just">
              <a:buFontTx/>
              <a:buNone/>
            </a:pPr>
            <a:r>
              <a:rPr lang="it-IT" altLang="it-IT" sz="2400" dirty="0" smtClean="0"/>
              <a:t>    in ruolo o di rinvio del periodo di prova.</a:t>
            </a:r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i="1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  <a:p>
            <a:pPr algn="just">
              <a:buFontTx/>
              <a:buChar char="-"/>
            </a:pPr>
            <a:endParaRPr lang="it-IT" altLang="it-IT" sz="2400" dirty="0" smtClean="0"/>
          </a:p>
        </p:txBody>
      </p:sp>
      <p:sp>
        <p:nvSpPr>
          <p:cNvPr id="378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A3084C-D221-41B6-92F1-485183DEA076}" type="slidenum">
              <a:rPr lang="it-IT" altLang="it-IT"/>
              <a:pPr eaLnBrk="1" hangingPunct="1"/>
              <a:t>63</a:t>
            </a:fld>
            <a:endParaRPr lang="it-IT" altLang="it-IT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Dirigente Scolastico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78" y="0"/>
            <a:ext cx="2120522" cy="14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8270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81" y="2434591"/>
            <a:ext cx="1833358" cy="1368995"/>
          </a:xfrm>
          <a:prstGeom prst="rect">
            <a:avLst/>
          </a:prstGeom>
          <a:noFill/>
          <a:ln w="38100">
            <a:solidFill>
              <a:srgbClr val="F4FC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18659" y="1505543"/>
            <a:ext cx="676799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PIANO REGIONALE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COMPITI E FUNZIONI DEGLI ATTORI-CHIAVE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IL PROFILO PROFESSIONALE ATTESO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CONCLUSIONE </a:t>
            </a: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DEL 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PROCEDIMENTO</a:t>
            </a:r>
          </a:p>
          <a:p>
            <a:pPr marL="457200" indent="-457200">
              <a:spcBef>
                <a:spcPct val="0"/>
              </a:spcBef>
              <a:buAutoNum type="arabicPeriod" startAt="8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ESAME DI CASI PARTICOLARI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64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0" y="1064525"/>
            <a:ext cx="7313817" cy="44101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05767" y="1505543"/>
            <a:ext cx="408050" cy="494039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905767" y="6428097"/>
            <a:ext cx="2208572" cy="42308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04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84376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it-IT" sz="2800" dirty="0" smtClean="0"/>
              <a:t> Il profilo del personale docente è stato ben delineato dalla Legge delega n.477/1973 e dai successivi Decreti delegati del 1974, poi confluiti nel Testo Unico n.297/1994:</a:t>
            </a:r>
          </a:p>
        </p:txBody>
      </p:sp>
      <p:sp>
        <p:nvSpPr>
          <p:cNvPr id="307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1B63B1-005F-4A61-829A-C46FE80EDD10}" type="slidenum">
              <a:rPr lang="it-IT" smtClean="0">
                <a:latin typeface="Arial" pitchFamily="34" charset="0"/>
              </a:rPr>
              <a:pPr/>
              <a:t>65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188913"/>
            <a:ext cx="5185395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La funzione docente</a:t>
            </a:r>
          </a:p>
        </p:txBody>
      </p:sp>
      <p:pic>
        <p:nvPicPr>
          <p:cNvPr id="5" name="Picture 11" descr="46670-Scuol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18006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006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A4697A-455E-4FD6-9BE3-A87016BB09B2}" type="slidenum">
              <a:rPr lang="it-IT" smtClean="0">
                <a:latin typeface="Arial" pitchFamily="34" charset="0"/>
              </a:rPr>
              <a:pPr/>
              <a:t>66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8197" name="Picture 2" descr="Una lezione al Politecn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457200" y="3212977"/>
            <a:ext cx="8229600" cy="201622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it-IT" sz="2400" i="1" dirty="0"/>
              <a:t>“ La </a:t>
            </a:r>
            <a:r>
              <a:rPr lang="it-IT" sz="2400" b="1" i="1" dirty="0"/>
              <a:t>funzione docente</a:t>
            </a:r>
            <a:r>
              <a:rPr lang="it-IT" sz="2400" i="1" dirty="0"/>
              <a:t> partecipa al processo di formazione degli studenti, in un quadro di intese con i genitori  e con gli altri operatori scolastici, nell’ambito di un contesto educativo in cui si attuano la </a:t>
            </a:r>
            <a:r>
              <a:rPr lang="it-IT" sz="2400" b="1" i="1" dirty="0"/>
              <a:t>trasmissione della cultura </a:t>
            </a:r>
            <a:r>
              <a:rPr lang="it-IT" sz="2400" i="1" dirty="0"/>
              <a:t>ed il continuo processo di </a:t>
            </a:r>
            <a:r>
              <a:rPr lang="it-IT" sz="2400" b="1" i="1" dirty="0"/>
              <a:t>elaborazione della conoscenza</a:t>
            </a:r>
            <a:r>
              <a:rPr lang="it-IT" sz="2400" i="1" dirty="0"/>
              <a:t>”. </a:t>
            </a:r>
            <a:endParaRPr lang="it-IT" sz="2400" dirty="0"/>
          </a:p>
          <a:p>
            <a:pPr algn="ctr">
              <a:defRPr/>
            </a:pP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798094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it-IT" sz="2400" dirty="0" smtClean="0"/>
              <a:t>La legge sull’autonomia scolastica (L.59/97) ha comportato la progressiva 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articolazione delle competenze dei docenti,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la</a:t>
            </a:r>
            <a:r>
              <a:rPr lang="it-IT" sz="2400" dirty="0" smtClean="0"/>
              <a:t> definizione di nuove funzioni e l’attribuzione  di maggiori responsabilità.</a:t>
            </a:r>
          </a:p>
          <a:p>
            <a:pPr algn="just">
              <a:buFont typeface="Arial" charset="0"/>
              <a:buChar char="•"/>
              <a:defRPr/>
            </a:pPr>
            <a:r>
              <a:rPr lang="it-IT" sz="2400" dirty="0" smtClean="0"/>
              <a:t> In particolare la nuova cultura professionale ha determinato l’abbandono della logica che si muoveva in un’ottica autoreferenziale, per acquisire </a:t>
            </a:r>
            <a:r>
              <a:rPr lang="it-IT" sz="2400" b="1" dirty="0" smtClean="0"/>
              <a:t>profili di responsabilità rispetto ai processi attivati a livello collegiale</a:t>
            </a:r>
            <a:r>
              <a:rPr lang="it-IT" sz="2400" dirty="0" smtClean="0"/>
              <a:t>, ai risultati conseguiti, finalizzati all’innalzamento della </a:t>
            </a:r>
            <a:r>
              <a:rPr lang="it-IT" sz="2400" b="1" dirty="0" smtClean="0"/>
              <a:t>qualità del sistema formativo.</a:t>
            </a:r>
          </a:p>
          <a:p>
            <a:pPr>
              <a:buFont typeface="Arial" charset="0"/>
              <a:buChar char="•"/>
              <a:defRPr/>
            </a:pP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3BC87-C9A9-402F-AFA3-24E2CBEB18D5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L’autonomia scolastica </a:t>
            </a:r>
          </a:p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e le nuove competenze richieste al docente</a:t>
            </a:r>
          </a:p>
        </p:txBody>
      </p:sp>
    </p:spTree>
    <p:extLst>
      <p:ext uri="{BB962C8B-B14F-4D97-AF65-F5344CB8AC3E}">
        <p14:creationId xmlns:p14="http://schemas.microsoft.com/office/powerpoint/2010/main" val="3546727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323850" y="1350963"/>
            <a:ext cx="8229600" cy="4957762"/>
          </a:xfrm>
        </p:spPr>
        <p:txBody>
          <a:bodyPr/>
          <a:lstStyle/>
          <a:p>
            <a:pPr algn="just">
              <a:buFont typeface="Arial" pitchFamily="34" charset="0"/>
              <a:buNone/>
              <a:defRPr/>
            </a:pPr>
            <a:r>
              <a:rPr lang="it-IT" altLang="it-IT" sz="2400" dirty="0" smtClean="0"/>
              <a:t>      </a:t>
            </a:r>
            <a:endParaRPr lang="it-IT" altLang="it-IT" sz="2400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it-IT" altLang="it-IT" sz="2400" dirty="0" smtClean="0"/>
              <a:t> «</a:t>
            </a:r>
            <a:r>
              <a:rPr lang="it-IT" altLang="it-IT" sz="2400" i="1" dirty="0" smtClean="0"/>
              <a:t>I contenuti della prestazione professionale del personale docente si definiscono nel quadro degli </a:t>
            </a:r>
            <a:r>
              <a:rPr lang="it-IT" altLang="it-IT" sz="2400" b="1" i="1" dirty="0" smtClean="0"/>
              <a:t>obiettivi generali perseguiti dal sistema nazionale di istruzione e nel rispetto degli indirizzi delineati nel piano dell’offerta formativa della scuola</a:t>
            </a:r>
            <a:r>
              <a:rPr lang="it-IT" altLang="it-IT" sz="2400" i="1" dirty="0" smtClean="0"/>
              <a:t>».</a:t>
            </a:r>
            <a:r>
              <a:rPr lang="it-IT" altLang="it-IT" sz="2400" b="1" i="1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it-IT" altLang="it-IT" sz="2000" dirty="0" smtClean="0"/>
              <a:t>(Art. 27 del CCNL Scuola 2006-2009)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D9D44-418B-4DF5-9C33-BDE9483B8082}" type="slidenum">
              <a:rPr lang="it-IT" smtClean="0"/>
              <a:pPr>
                <a:defRPr/>
              </a:pPr>
              <a:t>68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Il profilo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professionale nel CCNL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7" name="Immagine 6" descr="studen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8028" y="188641"/>
            <a:ext cx="1612404" cy="1224136"/>
          </a:xfrm>
          <a:prstGeom prst="rect">
            <a:avLst/>
          </a:prstGeom>
        </p:spPr>
      </p:pic>
      <p:sp>
        <p:nvSpPr>
          <p:cNvPr id="2" name="Rettangolo con angoli ritagliati in diagonale 1"/>
          <p:cNvSpPr/>
          <p:nvPr/>
        </p:nvSpPr>
        <p:spPr>
          <a:xfrm>
            <a:off x="2123728" y="4509120"/>
            <a:ext cx="5904656" cy="2212355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None/>
              <a:defRPr/>
            </a:pPr>
            <a:r>
              <a:rPr lang="it-IT" altLang="it-IT" dirty="0"/>
              <a:t> </a:t>
            </a:r>
            <a:r>
              <a:rPr lang="it-IT" altLang="it-IT" dirty="0">
                <a:solidFill>
                  <a:schemeClr val="tx1"/>
                </a:solidFill>
              </a:rPr>
              <a:t>Il profilo professionale dei docenti  richiede una specifica </a:t>
            </a:r>
            <a:r>
              <a:rPr lang="it-IT" dirty="0">
                <a:solidFill>
                  <a:schemeClr val="tx1"/>
                </a:solidFill>
              </a:rPr>
              <a:t>preparazione culturale comprendente le aree: </a:t>
            </a:r>
            <a:r>
              <a:rPr lang="it-IT" altLang="it-IT" b="1" dirty="0">
                <a:solidFill>
                  <a:srgbClr val="7030A0"/>
                </a:solidFill>
              </a:rPr>
              <a:t>psicopedagogica</a:t>
            </a:r>
            <a:r>
              <a:rPr lang="it-IT" altLang="it-IT" b="1" dirty="0">
                <a:solidFill>
                  <a:schemeClr val="tx1"/>
                </a:solidFill>
              </a:rPr>
              <a:t>,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rgbClr val="3333CC"/>
                </a:solidFill>
              </a:rPr>
              <a:t>metodologico-didattica</a:t>
            </a:r>
            <a:r>
              <a:rPr lang="it-IT" altLang="it-IT" b="1" dirty="0">
                <a:solidFill>
                  <a:schemeClr val="tx1"/>
                </a:solidFill>
              </a:rPr>
              <a:t>,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chemeClr val="accent5">
                    <a:lumMod val="75000"/>
                  </a:schemeClr>
                </a:solidFill>
              </a:rPr>
              <a:t>organizzativa</a:t>
            </a:r>
            <a:r>
              <a:rPr lang="it-IT" altLang="it-IT" b="1" dirty="0">
                <a:solidFill>
                  <a:schemeClr val="tx1"/>
                </a:solidFill>
              </a:rPr>
              <a:t>,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rgbClr val="0070C0"/>
                </a:solidFill>
              </a:rPr>
              <a:t>di ricerca</a:t>
            </a:r>
            <a:r>
              <a:rPr lang="it-IT" altLang="it-IT" b="1" dirty="0">
                <a:solidFill>
                  <a:schemeClr val="tx1"/>
                </a:solidFill>
              </a:rPr>
              <a:t>,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documentazione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chemeClr val="tx1"/>
                </a:solidFill>
              </a:rPr>
              <a:t>e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rgbClr val="0000FF"/>
                </a:solidFill>
              </a:rPr>
              <a:t>valutazione,</a:t>
            </a:r>
            <a:r>
              <a:rPr lang="it-IT" altLang="it-IT" b="1" dirty="0"/>
              <a:t> </a:t>
            </a:r>
            <a:r>
              <a:rPr lang="it-IT" altLang="it-IT" b="1" dirty="0">
                <a:solidFill>
                  <a:schemeClr val="tx1"/>
                </a:solidFill>
              </a:rPr>
              <a:t>tra loro correlate ed interagenti, che si sviluppano col maturare dell'esperienza didattica, l'attività di studio e di sistematizzazione della pratica didattica. </a:t>
            </a:r>
          </a:p>
        </p:txBody>
      </p:sp>
    </p:spTree>
    <p:extLst>
      <p:ext uri="{BB962C8B-B14F-4D97-AF65-F5344CB8AC3E}">
        <p14:creationId xmlns:p14="http://schemas.microsoft.com/office/powerpoint/2010/main" val="2188389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69</a:t>
            </a:fld>
            <a:endParaRPr lang="it-IT"/>
          </a:p>
        </p:txBody>
      </p:sp>
      <p:pic>
        <p:nvPicPr>
          <p:cNvPr id="78850" name="Picture 2" descr="Risultati immagini per insegnanti a scuol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85385"/>
          </a:xfrm>
          <a:prstGeom prst="rect">
            <a:avLst/>
          </a:prstGeom>
          <a:noFill/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754831" y="1916832"/>
            <a:ext cx="7921625" cy="3993430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pPr algn="just"/>
            <a:r>
              <a:rPr lang="it-IT" altLang="it-IT" sz="2400" dirty="0" smtClean="0"/>
              <a:t> </a:t>
            </a:r>
            <a:r>
              <a:rPr lang="it-IT" altLang="it-IT" sz="2400" u="sng" dirty="0" smtClean="0"/>
              <a:t>La Legge n. 107/2015,</a:t>
            </a:r>
            <a:r>
              <a:rPr lang="it-IT" altLang="it-IT" sz="2400" dirty="0" smtClean="0"/>
              <a:t> istituendo l’organico dell’autonomia, sostiene il ruolo centrale dei docenti, quali </a:t>
            </a:r>
            <a:r>
              <a:rPr lang="it-IT" altLang="it-IT" sz="2400" b="1" dirty="0" smtClean="0"/>
              <a:t>esecutori del Piano Triennale dell’Offerta Formativa.</a:t>
            </a:r>
          </a:p>
          <a:p>
            <a:pPr algn="just">
              <a:buFontTx/>
              <a:buNone/>
            </a:pPr>
            <a:endParaRPr lang="it-IT" altLang="it-IT" sz="2400" dirty="0" smtClean="0"/>
          </a:p>
          <a:p>
            <a:pPr algn="just"/>
            <a:r>
              <a:rPr lang="it-IT" altLang="it-IT" sz="2400" i="1" dirty="0" smtClean="0"/>
              <a:t>I docenti dell’organico dell’autonomia concorrono alla realizzazione del piano triennale dell’offerta formativa con </a:t>
            </a:r>
            <a:r>
              <a:rPr lang="it-IT" altLang="it-IT" sz="2400" b="1" i="1" dirty="0" smtClean="0"/>
              <a:t>attività di insegnamento, di potenziamento, di sostegno, di organizzazione, di progettazione, di coordinamento</a:t>
            </a:r>
            <a:r>
              <a:rPr lang="it-IT" altLang="it-IT" sz="2400" dirty="0" smtClean="0"/>
              <a:t> (comma 5).</a:t>
            </a:r>
          </a:p>
          <a:p>
            <a:pPr algn="just"/>
            <a:endParaRPr lang="it-IT" altLang="it-IT" sz="2400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496" y="-27384"/>
            <a:ext cx="4033267" cy="64779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legge n. 107/201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3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7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contenuto 2"/>
          <p:cNvSpPr>
            <a:spLocks noGrp="1"/>
          </p:cNvSpPr>
          <p:nvPr>
            <p:ph idx="1"/>
          </p:nvPr>
        </p:nvSpPr>
        <p:spPr>
          <a:xfrm>
            <a:off x="250825" y="1484313"/>
            <a:ext cx="8569325" cy="5040312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it-IT" sz="4000" b="1" u="sng" dirty="0">
                <a:solidFill>
                  <a:srgbClr val="015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it-IT" u="sng" dirty="0" smtClean="0"/>
              <a:t>. </a:t>
            </a:r>
            <a:r>
              <a:rPr lang="it-IT" sz="2400" u="sng" dirty="0" smtClean="0"/>
              <a:t>La  regia del</a:t>
            </a:r>
            <a:r>
              <a:rPr lang="it-IT" sz="2400" u="sng" dirty="0"/>
              <a:t> </a:t>
            </a:r>
            <a:r>
              <a:rPr lang="it-IT" sz="2400" b="1" u="sng" dirty="0" smtClean="0"/>
              <a:t>Comitato di valutazione</a:t>
            </a:r>
            <a:r>
              <a:rPr lang="it-IT" sz="2400" u="sng" dirty="0" smtClean="0"/>
              <a:t>.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611188" y="2924175"/>
            <a:ext cx="6048375" cy="360045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000" dirty="0"/>
              <a:t> A</a:t>
            </a:r>
            <a:r>
              <a:rPr lang="it-IT" sz="2000" dirty="0" smtClean="0"/>
              <a:t>i </a:t>
            </a:r>
            <a:r>
              <a:rPr lang="it-IT" sz="2000" dirty="0"/>
              <a:t>fini del </a:t>
            </a:r>
            <a:r>
              <a:rPr lang="it-IT" sz="2000" b="1" dirty="0"/>
              <a:t>superamento del periodo di formazione e di prova</a:t>
            </a:r>
            <a:r>
              <a:rPr lang="it-IT" sz="2000" dirty="0"/>
              <a:t>, l’organo collegiale è chiamato ad esprimere il proprio parere con una componente ridotta ossia senza genitori, studenti e membro esterno, ma con la presenza del </a:t>
            </a:r>
            <a:r>
              <a:rPr lang="it-IT" sz="2000" b="1" dirty="0"/>
              <a:t>Dirigente Scolastico</a:t>
            </a:r>
            <a:r>
              <a:rPr lang="it-IT" sz="2000" dirty="0"/>
              <a:t>, che lo presiede, con la </a:t>
            </a:r>
            <a:r>
              <a:rPr lang="it-IT" sz="2000" b="1" dirty="0"/>
              <a:t>rappresentanza dei docenti </a:t>
            </a:r>
            <a:r>
              <a:rPr lang="it-IT" sz="2000" dirty="0"/>
              <a:t>e del docente cui sono affidate le funzioni di </a:t>
            </a:r>
            <a:r>
              <a:rPr lang="it-IT" sz="2000" b="1" dirty="0" smtClean="0"/>
              <a:t>tutor.</a:t>
            </a:r>
            <a:endParaRPr lang="it-IT" sz="2000" dirty="0"/>
          </a:p>
        </p:txBody>
      </p:sp>
      <p:sp>
        <p:nvSpPr>
          <p:cNvPr id="7" name="Freccia in giù 6"/>
          <p:cNvSpPr/>
          <p:nvPr/>
        </p:nvSpPr>
        <p:spPr>
          <a:xfrm>
            <a:off x="3348038" y="2204864"/>
            <a:ext cx="611187" cy="936799"/>
          </a:xfrm>
          <a:prstGeom prst="downArrow">
            <a:avLst/>
          </a:prstGeom>
          <a:solidFill>
            <a:srgbClr val="015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876256" y="2204864"/>
            <a:ext cx="2232248" cy="20928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sz="1400" b="1" dirty="0" smtClean="0"/>
              <a:t>Comitato </a:t>
            </a:r>
            <a:r>
              <a:rPr lang="it-IT" sz="1400" b="1" dirty="0"/>
              <a:t>di Valutazione </a:t>
            </a:r>
            <a:endParaRPr lang="it-IT" sz="1400" dirty="0"/>
          </a:p>
          <a:p>
            <a:r>
              <a:rPr lang="it-IT" sz="1400" b="1" dirty="0" smtClean="0">
                <a:sym typeface="Webdings" panose="05030102010509060703" pitchFamily="18" charset="2"/>
              </a:rPr>
              <a:t></a:t>
            </a:r>
            <a:r>
              <a:rPr lang="it-IT" sz="1400" b="1" dirty="0" smtClean="0"/>
              <a:t>DIRIGENTE </a:t>
            </a:r>
            <a:r>
              <a:rPr lang="it-IT" sz="1400" b="1" dirty="0"/>
              <a:t>SCOLASTICO </a:t>
            </a:r>
            <a:endParaRPr lang="it-IT" sz="1400" dirty="0"/>
          </a:p>
          <a:p>
            <a:r>
              <a:rPr lang="it-IT" sz="1400" b="1" dirty="0">
                <a:sym typeface="Webdings" panose="05030102010509060703" pitchFamily="18" charset="2"/>
              </a:rPr>
              <a:t></a:t>
            </a:r>
            <a:r>
              <a:rPr lang="it-IT" sz="1400" b="1" dirty="0" smtClean="0"/>
              <a:t>TUTOR </a:t>
            </a:r>
          </a:p>
          <a:p>
            <a:r>
              <a:rPr lang="it-IT" sz="1400" b="1" dirty="0">
                <a:sym typeface="Webdings" panose="05030102010509060703" pitchFamily="18" charset="2"/>
              </a:rPr>
              <a:t></a:t>
            </a:r>
            <a:r>
              <a:rPr lang="it-IT" sz="1400" b="1" dirty="0" smtClean="0"/>
              <a:t>NEOASSUNTO</a:t>
            </a:r>
            <a:endParaRPr lang="it-IT" sz="1400" dirty="0"/>
          </a:p>
          <a:p>
            <a:r>
              <a:rPr lang="it-IT" sz="1400" b="1" dirty="0">
                <a:sym typeface="Webdings" panose="05030102010509060703" pitchFamily="18" charset="2"/>
              </a:rPr>
              <a:t></a:t>
            </a:r>
            <a:r>
              <a:rPr lang="it-IT" sz="1400" b="1" dirty="0" smtClean="0"/>
              <a:t>2 </a:t>
            </a:r>
            <a:r>
              <a:rPr lang="it-IT" sz="1400" b="1" dirty="0"/>
              <a:t>DOCENTI SCELTI DAL COLLEGIO DOCENTI </a:t>
            </a:r>
            <a:endParaRPr lang="it-IT" sz="1400" dirty="0"/>
          </a:p>
          <a:p>
            <a:r>
              <a:rPr lang="it-IT" sz="1400" b="1" dirty="0">
                <a:sym typeface="Webdings" panose="05030102010509060703" pitchFamily="18" charset="2"/>
              </a:rPr>
              <a:t></a:t>
            </a:r>
            <a:r>
              <a:rPr lang="it-IT" sz="1400" b="1" dirty="0" smtClean="0"/>
              <a:t>1 </a:t>
            </a:r>
            <a:r>
              <a:rPr lang="it-IT" sz="1400" b="1" dirty="0"/>
              <a:t>DOCENTE SCELTO DAL CONSIGLIO DI ISTITUTO </a:t>
            </a:r>
            <a:endParaRPr lang="it-IT" sz="1400" dirty="0"/>
          </a:p>
        </p:txBody>
      </p:sp>
      <p:pic>
        <p:nvPicPr>
          <p:cNvPr id="6" name="Picture 2" descr="http://www.manageronline.it/img/resources/article_cac12f159570cf965407d80b9ae53da2984f18f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073" y="506814"/>
            <a:ext cx="2046613" cy="1144638"/>
          </a:xfrm>
          <a:prstGeom prst="rect">
            <a:avLst/>
          </a:prstGeom>
          <a:noFill/>
          <a:ln w="85725">
            <a:solidFill>
              <a:srgbClr val="0070C0"/>
            </a:solidFill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0003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isultati immagini per decreto ministeria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8028384" cy="5144720"/>
          </a:xfrm>
          <a:prstGeom prst="rect">
            <a:avLst/>
          </a:prstGeom>
          <a:noFill/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-36512" y="1600201"/>
            <a:ext cx="5554960" cy="1900808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/>
              <a:t>Articolo 4 </a:t>
            </a:r>
          </a:p>
          <a:p>
            <a:pPr marL="0">
              <a:spcBef>
                <a:spcPts val="0"/>
              </a:spcBef>
              <a:buNone/>
            </a:pPr>
            <a:r>
              <a:rPr lang="it-IT" dirty="0" smtClean="0"/>
              <a:t> </a:t>
            </a:r>
            <a:r>
              <a:rPr lang="it-IT" sz="2400" i="1" dirty="0" smtClean="0"/>
              <a:t>(Criteri per la valutazione del personale docente  in periodo di formazione e di prova)</a:t>
            </a:r>
          </a:p>
          <a:p>
            <a:pPr>
              <a:buNone/>
            </a:pPr>
            <a:endParaRPr lang="it-IT" sz="2600" i="1" dirty="0" smtClean="0"/>
          </a:p>
          <a:p>
            <a:pPr algn="just"/>
            <a:endParaRPr lang="it-IT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36512" y="-27384"/>
            <a:ext cx="3457203" cy="7198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Il D.M. 850/2015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6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032249"/>
            <a:ext cx="6696744" cy="2836911"/>
          </a:xfrm>
        </p:spPr>
        <p:txBody>
          <a:bodyPr>
            <a:normAutofit/>
          </a:bodyPr>
          <a:lstStyle/>
          <a:p>
            <a:pPr marL="0" indent="-514350" algn="just">
              <a:spcBef>
                <a:spcPts val="0"/>
              </a:spcBef>
              <a:buNone/>
              <a:defRPr/>
            </a:pPr>
            <a:r>
              <a:rPr lang="it-IT" dirty="0" smtClean="0"/>
              <a:t> 1. </a:t>
            </a:r>
            <a:r>
              <a:rPr lang="it-IT" sz="2800" b="1" dirty="0" smtClean="0"/>
              <a:t>Corretto possesso ed esercizio delle </a:t>
            </a:r>
            <a:r>
              <a:rPr lang="it-IT" sz="2800" b="1" dirty="0"/>
              <a:t>competenze culturali, disciplinari, didattiche </a:t>
            </a:r>
            <a:r>
              <a:rPr lang="it-IT" sz="2800" b="1" dirty="0" smtClean="0"/>
              <a:t>e metodologiche </a:t>
            </a:r>
            <a:r>
              <a:rPr lang="it-IT" sz="2800" dirty="0" smtClean="0"/>
              <a:t>con riferimento ai nuclei fondanti dei saperi, ai traguardi di competenza e agli obiettivi di apprendimento previsti dagli ordinamenti vigenti.</a:t>
            </a:r>
            <a:endParaRPr lang="it-IT" sz="2800" dirty="0"/>
          </a:p>
          <a:p>
            <a:pPr algn="just">
              <a:buNone/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539552" y="260648"/>
            <a:ext cx="3672408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dimensione culturale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generale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46082" name="Picture 2" descr="Risultati immagini per libr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1152128" cy="1152128"/>
          </a:xfrm>
          <a:prstGeom prst="rect">
            <a:avLst/>
          </a:prstGeom>
          <a:noFill/>
        </p:spPr>
      </p:pic>
      <p:sp>
        <p:nvSpPr>
          <p:cNvPr id="10" name="Rettangolo arrotondato 9"/>
          <p:cNvSpPr/>
          <p:nvPr/>
        </p:nvSpPr>
        <p:spPr>
          <a:xfrm>
            <a:off x="4283968" y="4797152"/>
            <a:ext cx="3672408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dimensione metodologica 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7" descr="laborato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45224"/>
            <a:ext cx="1259632" cy="85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arrotondato 11"/>
          <p:cNvSpPr/>
          <p:nvPr/>
        </p:nvSpPr>
        <p:spPr>
          <a:xfrm>
            <a:off x="5076056" y="413048"/>
            <a:ext cx="3672408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dimensione culturale 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specifica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107504" y="5301208"/>
            <a:ext cx="3672408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dimensione didattica 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46084" name="Picture 4" descr="Risultati immagini per scrivere la programmazione didattic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6281615"/>
            <a:ext cx="2142406" cy="603769"/>
          </a:xfrm>
          <a:prstGeom prst="rect">
            <a:avLst/>
          </a:prstGeom>
          <a:noFill/>
        </p:spPr>
      </p:pic>
      <p:pic>
        <p:nvPicPr>
          <p:cNvPr id="46086" name="Picture 6" descr="Risultati immagini per libri di stori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1052736"/>
            <a:ext cx="1279618" cy="831752"/>
          </a:xfrm>
          <a:prstGeom prst="rect">
            <a:avLst/>
          </a:prstGeom>
          <a:noFill/>
        </p:spPr>
      </p:pic>
      <p:sp>
        <p:nvSpPr>
          <p:cNvPr id="14" name="Freccia in giù 13"/>
          <p:cNvSpPr/>
          <p:nvPr/>
        </p:nvSpPr>
        <p:spPr>
          <a:xfrm>
            <a:off x="1187624" y="5085184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5652120" y="4509120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 rot="10800000">
            <a:off x="1691680" y="1412776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 rot="10800000">
            <a:off x="6012160" y="1556792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5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539552" y="3140968"/>
            <a:ext cx="2880320" cy="345638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L’area  </a:t>
            </a:r>
            <a:r>
              <a:rPr lang="it-IT" b="1" dirty="0" smtClean="0">
                <a:solidFill>
                  <a:schemeClr val="tx1"/>
                </a:solidFill>
              </a:rPr>
              <a:t>relazionale è  fondata sulla capacità di porsi in ascolto degli altri, riconoscendone </a:t>
            </a:r>
            <a:r>
              <a:rPr lang="it-IT" dirty="0" smtClean="0">
                <a:solidFill>
                  <a:schemeClr val="tx1"/>
                </a:solidFill>
              </a:rPr>
              <a:t>bisogni, di dialogare instaurando un clima positivo nella promozione di apprendimenti, di collaborare con i colleghi e aprirsi al mondo esterno alla scuola.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3491880" y="3212976"/>
            <a:ext cx="2664296" cy="3456384"/>
          </a:xfrm>
          <a:prstGeom prst="roundRect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solidFill>
                  <a:schemeClr val="tx1"/>
                </a:solidFill>
              </a:rPr>
              <a:t>L’area organizzativa è incentrata sulla capacità di strutturate adeguatamente il </a:t>
            </a:r>
            <a:r>
              <a:rPr lang="it-IT" b="1" dirty="0" err="1" smtClean="0">
                <a:solidFill>
                  <a:schemeClr val="tx1"/>
                </a:solidFill>
              </a:rPr>
              <a:t>setting</a:t>
            </a:r>
            <a:r>
              <a:rPr lang="it-IT" b="1" dirty="0" smtClean="0">
                <a:solidFill>
                  <a:schemeClr val="tx1"/>
                </a:solidFill>
              </a:rPr>
              <a:t> formativo, i contesti, assicurando contributi personali al sistema-scuola.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7236296" y="2852936"/>
            <a:ext cx="576064" cy="432048"/>
          </a:xfrm>
          <a:prstGeom prst="downArrow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286000" y="1412776"/>
            <a:ext cx="5310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2. Corretto possesso ed esercizio delle competenze relazionali, organizzative e gestionali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6228184" y="3356992"/>
            <a:ext cx="2627784" cy="3096344"/>
          </a:xfrm>
          <a:prstGeom prst="roundRect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solidFill>
                  <a:schemeClr val="tx1"/>
                </a:solidFill>
              </a:rPr>
              <a:t>L’area gestionale è incentrata sulla capacità di gestire le risorse disponibili </a:t>
            </a:r>
            <a:r>
              <a:rPr lang="it-IT" dirty="0" smtClean="0">
                <a:solidFill>
                  <a:schemeClr val="tx1"/>
                </a:solidFill>
              </a:rPr>
              <a:t>(spazio, tempo, strumenti) per raggiungere gli obiettivi predefiniti.</a:t>
            </a:r>
          </a:p>
        </p:txBody>
      </p:sp>
      <p:sp>
        <p:nvSpPr>
          <p:cNvPr id="13" name="Freccia in giù 12"/>
          <p:cNvSpPr/>
          <p:nvPr/>
        </p:nvSpPr>
        <p:spPr>
          <a:xfrm>
            <a:off x="4716016" y="2852936"/>
            <a:ext cx="576064" cy="432048"/>
          </a:xfrm>
          <a:prstGeom prst="down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107504" y="116632"/>
            <a:ext cx="3672408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dimensione trasversale</a:t>
            </a:r>
          </a:p>
        </p:txBody>
      </p:sp>
      <p:pic>
        <p:nvPicPr>
          <p:cNvPr id="15" name="Picture 4" descr="Team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247"/>
            <a:ext cx="1728192" cy="1318521"/>
          </a:xfrm>
          <a:prstGeom prst="rect">
            <a:avLst/>
          </a:prstGeom>
          <a:noFill/>
        </p:spPr>
      </p:pic>
      <p:sp>
        <p:nvSpPr>
          <p:cNvPr id="16" name="Freccia in giù 15"/>
          <p:cNvSpPr/>
          <p:nvPr/>
        </p:nvSpPr>
        <p:spPr>
          <a:xfrm>
            <a:off x="1691680" y="2852936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 rot="10800000">
            <a:off x="1331640" y="1196752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3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392289"/>
            <a:ext cx="6696744" cy="1900807"/>
          </a:xfrm>
        </p:spPr>
        <p:txBody>
          <a:bodyPr>
            <a:normAutofit/>
          </a:bodyPr>
          <a:lstStyle/>
          <a:p>
            <a:pPr marL="0" indent="-514350" algn="just">
              <a:spcBef>
                <a:spcPts val="0"/>
              </a:spcBef>
              <a:buNone/>
              <a:defRPr/>
            </a:pPr>
            <a:r>
              <a:rPr lang="it-IT" dirty="0" smtClean="0"/>
              <a:t> </a:t>
            </a:r>
            <a:r>
              <a:rPr lang="it-IT" sz="2800" dirty="0" smtClean="0"/>
              <a:t>3. </a:t>
            </a:r>
            <a:r>
              <a:rPr lang="it-IT" sz="2800" b="1" dirty="0" smtClean="0"/>
              <a:t>Osservanza dei doveri connessi con lo status di dipendente pubblico </a:t>
            </a:r>
            <a:r>
              <a:rPr lang="it-IT" sz="2800" dirty="0" smtClean="0"/>
              <a:t>e inerenti la funzione docente. </a:t>
            </a:r>
            <a:endParaRPr lang="it-IT" sz="2800" dirty="0"/>
          </a:p>
          <a:p>
            <a:pPr>
              <a:defRPr/>
            </a:pP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539552" y="260648"/>
            <a:ext cx="3672408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dimensione giuridica 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395536" y="4293096"/>
            <a:ext cx="3672408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dimensione etica 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5076056" y="413048"/>
            <a:ext cx="3672408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dimensione contrattuale</a:t>
            </a:r>
          </a:p>
        </p:txBody>
      </p:sp>
      <p:pic>
        <p:nvPicPr>
          <p:cNvPr id="82946" name="Picture 2" descr="Risultati immagini per legge e dirit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08720"/>
            <a:ext cx="1569678" cy="1047403"/>
          </a:xfrm>
          <a:prstGeom prst="rect">
            <a:avLst/>
          </a:prstGeom>
          <a:noFill/>
        </p:spPr>
      </p:pic>
      <p:sp>
        <p:nvSpPr>
          <p:cNvPr id="14" name="Rettangolo arrotondato 13"/>
          <p:cNvSpPr/>
          <p:nvPr/>
        </p:nvSpPr>
        <p:spPr>
          <a:xfrm>
            <a:off x="4860032" y="5165576"/>
            <a:ext cx="3672408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dimensione comportamentale 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82948" name="Picture 4" descr="Risultati immagini per contratto scuol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268760"/>
            <a:ext cx="1566342" cy="864096"/>
          </a:xfrm>
          <a:prstGeom prst="rect">
            <a:avLst/>
          </a:prstGeom>
          <a:noFill/>
        </p:spPr>
      </p:pic>
      <p:pic>
        <p:nvPicPr>
          <p:cNvPr id="82950" name="Picture 6" descr="Risultati immagini per etic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437112"/>
            <a:ext cx="1402451" cy="1439069"/>
          </a:xfrm>
          <a:prstGeom prst="rect">
            <a:avLst/>
          </a:prstGeom>
          <a:noFill/>
        </p:spPr>
      </p:pic>
      <p:pic>
        <p:nvPicPr>
          <p:cNvPr id="82952" name="Picture 8" descr="Risultati immagini per comportament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4797151"/>
            <a:ext cx="1440160" cy="862291"/>
          </a:xfrm>
          <a:prstGeom prst="rect">
            <a:avLst/>
          </a:prstGeom>
          <a:noFill/>
        </p:spPr>
      </p:pic>
      <p:sp>
        <p:nvSpPr>
          <p:cNvPr id="11" name="Freccia in giù 10"/>
          <p:cNvSpPr/>
          <p:nvPr/>
        </p:nvSpPr>
        <p:spPr>
          <a:xfrm rot="10800000">
            <a:off x="1691680" y="1412776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 rot="10800000">
            <a:off x="5940152" y="1484784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6156176" y="4941168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1331640" y="4077072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212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286000" y="1467941"/>
            <a:ext cx="5310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4. Partecipazione alle attività formative e  raggiungimento degli obiettivi </a:t>
            </a:r>
            <a:r>
              <a:rPr lang="it-IT" sz="2800" dirty="0" smtClean="0"/>
              <a:t> dalle stesse previsti.</a:t>
            </a:r>
            <a:endParaRPr lang="it-IT" sz="2800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2771800" y="3068960"/>
            <a:ext cx="3384376" cy="345638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L’area  </a:t>
            </a:r>
            <a:r>
              <a:rPr lang="it-IT" b="1" dirty="0" smtClean="0">
                <a:solidFill>
                  <a:schemeClr val="tx1"/>
                </a:solidFill>
              </a:rPr>
              <a:t>riflessiva, comprende la consapevolezza e la capacità di autocritica e di autovalutazione, </a:t>
            </a:r>
            <a:r>
              <a:rPr lang="it-IT" dirty="0" smtClean="0">
                <a:solidFill>
                  <a:schemeClr val="tx1"/>
                </a:solidFill>
              </a:rPr>
              <a:t>attraverso un approccio che consenta ad ogni docenti di riorganizzare continuamente le proprie esperienze, nella prospettiva dello sviluppo professionale continuo (dovere di miglioramento).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pic>
        <p:nvPicPr>
          <p:cNvPr id="19" name="Immagine 6" descr="https://encrypted-tbn3.gstatic.com/images?q=tbn:ANd9GcTIZuMRPsyeh7YahLkFOqHw6n_CPXqD7pO70FhkyGDVt7iVvh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157192"/>
            <a:ext cx="2915816" cy="106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arrotondato 20"/>
          <p:cNvSpPr/>
          <p:nvPr/>
        </p:nvSpPr>
        <p:spPr>
          <a:xfrm>
            <a:off x="107504" y="116632"/>
            <a:ext cx="3672408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dimensione riflessiva</a:t>
            </a:r>
          </a:p>
        </p:txBody>
      </p:sp>
      <p:pic>
        <p:nvPicPr>
          <p:cNvPr id="22" name="Picture 2" descr="http://www.metronews.it/sites/default/files/articolo/2015/09/27/formazione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8640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in giù 6"/>
          <p:cNvSpPr/>
          <p:nvPr/>
        </p:nvSpPr>
        <p:spPr>
          <a:xfrm>
            <a:off x="4139952" y="2852936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0800000">
            <a:off x="1187624" y="1196752"/>
            <a:ext cx="576064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3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18659" y="1505543"/>
            <a:ext cx="676799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PIANO REGIONALE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COMPITI E FUNZIONI DEGLI ATTORI-CHIAVE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IL PROFILO PROFESSIONALE ATTESO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CONCLUSIONE </a:t>
            </a:r>
            <a:r>
              <a:rPr lang="it-IT" altLang="it-IT" sz="2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DEL </a:t>
            </a: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PROCEDIMENTO</a:t>
            </a:r>
          </a:p>
          <a:p>
            <a:pPr marL="457200" indent="-457200">
              <a:spcBef>
                <a:spcPct val="0"/>
              </a:spcBef>
              <a:buAutoNum type="arabicPeriod" startAt="8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ESAME DI CASI PARTICOLARI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75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81" y="3824928"/>
            <a:ext cx="1849998" cy="129334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0" y="1064525"/>
            <a:ext cx="7313817" cy="44101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05767" y="1505543"/>
            <a:ext cx="408050" cy="494039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905767" y="6428097"/>
            <a:ext cx="2208572" cy="42308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939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76</a:t>
            </a:fld>
            <a:endParaRPr lang="it-IT"/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None/>
            </a:pPr>
            <a:r>
              <a:rPr lang="it-IT" dirty="0" smtClean="0"/>
              <a:t> </a:t>
            </a:r>
          </a:p>
          <a:p>
            <a:pPr algn="just">
              <a:buFont typeface="Arial" pitchFamily="34" charset="0"/>
              <a:buNone/>
            </a:pPr>
            <a:endParaRPr lang="it-IT" sz="2800" dirty="0" smtClean="0"/>
          </a:p>
          <a:p>
            <a:pPr algn="just">
              <a:lnSpc>
                <a:spcPct val="120000"/>
              </a:lnSpc>
            </a:pPr>
            <a:r>
              <a:rPr lang="it-IT" sz="3000" dirty="0" smtClean="0"/>
              <a:t>  Al termine dell’anno di formazione e prova, nel periodo intercorrente tra il termine delle attività didattiche - compresi gli esami di qualifica e di Stato - e la conclusione dell’anno scolastico, il Comitato di valutazione dei docenti è convocato dal Dirigente Scolastico per </a:t>
            </a:r>
            <a:r>
              <a:rPr lang="it-IT" sz="3000" b="1" dirty="0" smtClean="0"/>
              <a:t>procedere all’espressione del parere sul superamento </a:t>
            </a:r>
            <a:r>
              <a:rPr lang="it-IT" sz="3000" dirty="0" smtClean="0"/>
              <a:t>del periodo di formazione e di prova dei docenti neoassunti.</a:t>
            </a:r>
          </a:p>
          <a:p>
            <a:pPr algn="just">
              <a:buFont typeface="Arial" pitchFamily="34" charset="0"/>
              <a:buNone/>
            </a:pPr>
            <a:endParaRPr lang="it-IT" sz="28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37" y="1238527"/>
            <a:ext cx="1808813" cy="135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La  discussione dell’esperienza realizzata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7795588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discussione</a:t>
            </a:r>
          </a:p>
          <a:p>
            <a:pPr marL="0" indent="0">
              <a:buNone/>
            </a:pPr>
            <a:r>
              <a:rPr lang="it-IT" dirty="0" smtClean="0"/>
              <a:t>prende avvio dalla presentazione delle attività di insegnamento e formazione e della relativa documentazione contenuta nel </a:t>
            </a:r>
            <a:r>
              <a:rPr lang="it-IT" b="1" i="1" dirty="0" smtClean="0"/>
              <a:t>portfolio professionale</a:t>
            </a:r>
            <a:r>
              <a:rPr lang="it-IT" dirty="0" smtClean="0"/>
              <a:t>,  trasmesso dal Dirigente Scolastico al Comitato almeno cinque giorni prima della data fissata per il colloquio.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colloquio</a:t>
            </a: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71" y="0"/>
            <a:ext cx="3085475" cy="202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77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6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docente </a:t>
            </a:r>
            <a:r>
              <a:rPr lang="it-IT" i="1" dirty="0" smtClean="0"/>
              <a:t>tutor</a:t>
            </a:r>
          </a:p>
          <a:p>
            <a:r>
              <a:rPr lang="it-IT" dirty="0" smtClean="0"/>
              <a:t>presenta le </a:t>
            </a:r>
            <a:r>
              <a:rPr lang="it-IT" b="1" dirty="0" smtClean="0"/>
              <a:t>risultanze emergenti dall’istruttoria </a:t>
            </a:r>
            <a:r>
              <a:rPr lang="it-IT" dirty="0" smtClean="0"/>
              <a:t>compiuta in merito alle attività formative realizzate  e alle esperienze di insegnamento e partecipazione alla vita della scuola del docente neo-assunto.</a:t>
            </a:r>
          </a:p>
          <a:p>
            <a:r>
              <a:rPr lang="it-IT" dirty="0" smtClean="0"/>
              <a:t> Il Dirigente scolastico</a:t>
            </a:r>
          </a:p>
          <a:p>
            <a:r>
              <a:rPr lang="it-IT" dirty="0" smtClean="0"/>
              <a:t> presenta una </a:t>
            </a:r>
            <a:r>
              <a:rPr lang="it-IT" b="1" dirty="0" smtClean="0"/>
              <a:t>relazione per ogni docente</a:t>
            </a:r>
            <a:r>
              <a:rPr lang="it-IT" dirty="0" smtClean="0"/>
              <a:t>, comprensiva della documentazione delle attività di formazione, delle </a:t>
            </a:r>
            <a:r>
              <a:rPr lang="it-IT" b="1" dirty="0" smtClean="0"/>
              <a:t>attività  di </a:t>
            </a:r>
            <a:r>
              <a:rPr lang="it-IT" b="1" i="1" dirty="0" smtClean="0"/>
              <a:t>tutoring</a:t>
            </a:r>
            <a:r>
              <a:rPr lang="it-IT" i="1" dirty="0" smtClean="0"/>
              <a:t>, della </a:t>
            </a:r>
            <a:r>
              <a:rPr lang="it-IT" b="1" i="1" dirty="0" smtClean="0"/>
              <a:t>visita didattica </a:t>
            </a:r>
            <a:r>
              <a:rPr lang="it-IT" i="1" dirty="0" smtClean="0"/>
              <a:t>effettuata e di </a:t>
            </a:r>
            <a:r>
              <a:rPr lang="it-IT" dirty="0" smtClean="0"/>
              <a:t>ogni altro elemento informativo o evidenza utile all’espressione del parere.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Istruttoria del tutor e relazione del DS</a:t>
            </a:r>
            <a:endParaRPr lang="it-IT" sz="36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78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59324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79</a:t>
            </a:fld>
            <a:endParaRPr lang="it-IT"/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>
          <a:xfrm>
            <a:off x="628650" y="1349115"/>
            <a:ext cx="7886700" cy="4827848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it-IT" sz="2800" dirty="0" smtClean="0"/>
              <a:t> Il Comitato di valutazione è  tenuto ad esprimere un parere </a:t>
            </a:r>
            <a:r>
              <a:rPr lang="it-IT" sz="2800" dirty="0" smtClean="0"/>
              <a:t>motivato sulla padronanza degli standard professionali, tenendo conto dei </a:t>
            </a:r>
            <a:r>
              <a:rPr lang="it-IT" sz="2800" dirty="0" smtClean="0"/>
              <a:t>criteri indicati dal DM 850/2015:</a:t>
            </a:r>
          </a:p>
          <a:p>
            <a:pPr>
              <a:buFont typeface="Arial" pitchFamily="34" charset="0"/>
              <a:buNone/>
            </a:pPr>
            <a:r>
              <a:rPr lang="it-IT" dirty="0" smtClean="0"/>
              <a:t>                        </a:t>
            </a:r>
            <a:endParaRPr lang="it-IT" sz="2400" dirty="0" smtClean="0"/>
          </a:p>
          <a:p>
            <a:pPr>
              <a:buFont typeface="Arial" pitchFamily="34" charset="0"/>
              <a:buNone/>
            </a:pPr>
            <a:r>
              <a:rPr lang="it-IT" sz="2400" dirty="0" smtClean="0"/>
              <a:t>                           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parere del Comitato di valutazione</a:t>
            </a:r>
            <a:endParaRPr lang="it-IT" sz="36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81050" y="3192905"/>
            <a:ext cx="7886700" cy="3136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il </a:t>
            </a:r>
            <a:r>
              <a:rPr lang="it-IT" sz="2200" b="1" dirty="0" smtClean="0">
                <a:solidFill>
                  <a:srgbClr val="0000FF"/>
                </a:solidFill>
              </a:rPr>
              <a:t>corretto possesso ed esercizio delle competenze culturali, disciplinari, didattiche e metodologiche </a:t>
            </a:r>
            <a:r>
              <a:rPr lang="it-IT" sz="2200" dirty="0" smtClean="0"/>
              <a:t>con riferimento ai nuclei fondanti dei </a:t>
            </a:r>
            <a:r>
              <a:rPr lang="it-IT" sz="2200" dirty="0" err="1" smtClean="0"/>
              <a:t>saperi</a:t>
            </a:r>
            <a:r>
              <a:rPr lang="it-IT" sz="2200" dirty="0" smtClean="0"/>
              <a:t>, ai traguardi di competenza e agli obiettivi di apprendimento previsti dagli ordinamenti vigenti;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il </a:t>
            </a:r>
            <a:r>
              <a:rPr lang="it-IT" sz="2200" b="1" dirty="0" smtClean="0">
                <a:solidFill>
                  <a:srgbClr val="3366FF"/>
                </a:solidFill>
              </a:rPr>
              <a:t>corretto possesso ed esercizio delle competenze relazionali, organizzative e gestionali</a:t>
            </a:r>
            <a:r>
              <a:rPr lang="it-IT" sz="2200" dirty="0" smtClean="0"/>
              <a:t>;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l’</a:t>
            </a:r>
            <a:r>
              <a:rPr lang="it-IT" sz="2200" b="1" dirty="0" smtClean="0">
                <a:solidFill>
                  <a:srgbClr val="0033CC"/>
                </a:solidFill>
              </a:rPr>
              <a:t>osservanza dei doveri connessi con lo status di dipendente pubblico </a:t>
            </a:r>
            <a:r>
              <a:rPr lang="it-IT" sz="2200" dirty="0" smtClean="0"/>
              <a:t>e inerenti la funzione docente;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la 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partecipazione alle attività formative e il raggiungimento degli obiettivi </a:t>
            </a:r>
            <a:r>
              <a:rPr lang="it-IT" sz="2200" dirty="0" smtClean="0"/>
              <a:t> dalle stesse previsti.</a:t>
            </a:r>
          </a:p>
          <a:p>
            <a:pPr algn="just"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2205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44184"/>
            <a:ext cx="7886700" cy="493277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formazione in ingresso </a:t>
            </a:r>
            <a:r>
              <a:rPr lang="it-IT" dirty="0" smtClean="0"/>
              <a:t>è stata regolamentata dal </a:t>
            </a:r>
            <a:r>
              <a:rPr lang="it-IT" b="1" u="sng" dirty="0">
                <a:solidFill>
                  <a:srgbClr val="0156FF"/>
                </a:solidFill>
              </a:rPr>
              <a:t>Decreto Ministeriale </a:t>
            </a:r>
            <a:r>
              <a:rPr lang="it-IT" b="1" u="sng" dirty="0" smtClean="0">
                <a:solidFill>
                  <a:srgbClr val="0156FF"/>
                </a:solidFill>
              </a:rPr>
              <a:t>n.850 </a:t>
            </a:r>
            <a:r>
              <a:rPr lang="it-IT" dirty="0" smtClean="0">
                <a:solidFill>
                  <a:srgbClr val="0156FF"/>
                </a:solidFill>
              </a:rPr>
              <a:t>del</a:t>
            </a:r>
            <a:r>
              <a:rPr lang="it-IT" b="1" u="sng" dirty="0" smtClean="0">
                <a:solidFill>
                  <a:srgbClr val="0156FF"/>
                </a:solidFill>
              </a:rPr>
              <a:t> 27/10/2015</a:t>
            </a:r>
            <a:r>
              <a:rPr lang="it-IT" dirty="0" smtClean="0"/>
              <a:t> </a:t>
            </a:r>
            <a:r>
              <a:rPr lang="it-IT" dirty="0"/>
              <a:t>che definisce gli obiettivi, le modalità, le attività formative </a:t>
            </a:r>
            <a:r>
              <a:rPr lang="it-IT" dirty="0" smtClean="0"/>
              <a:t>e delinea </a:t>
            </a:r>
            <a:r>
              <a:rPr lang="it-IT" dirty="0"/>
              <a:t>i criteri per la valutazione del personale docente in periodo di formazione e di prova. </a:t>
            </a:r>
          </a:p>
          <a:p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1049311" y="4167266"/>
            <a:ext cx="7466039" cy="226351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La formazione in ingresso </a:t>
            </a:r>
            <a:r>
              <a:rPr lang="it-IT" sz="2000" b="1" dirty="0" smtClean="0"/>
              <a:t>costituisce</a:t>
            </a:r>
            <a:r>
              <a:rPr lang="it-IT" sz="2000" b="1" dirty="0"/>
              <a:t> </a:t>
            </a:r>
            <a:r>
              <a:rPr lang="it-IT" sz="2000" b="1" dirty="0" smtClean="0"/>
              <a:t>l’inizio di un  </a:t>
            </a:r>
            <a:r>
              <a:rPr lang="it-IT" sz="2000" b="1" u="sng" dirty="0" smtClean="0"/>
              <a:t>progetto </a:t>
            </a:r>
            <a:r>
              <a:rPr lang="it-IT" sz="2000" b="1" u="sng" dirty="0"/>
              <a:t>che </a:t>
            </a:r>
            <a:r>
              <a:rPr lang="it-IT" sz="2000" b="1" u="sng" dirty="0" smtClean="0"/>
              <a:t>copre </a:t>
            </a:r>
            <a:r>
              <a:rPr lang="it-IT" sz="2000" b="1" u="sng" dirty="0"/>
              <a:t>tutto l’arco della vita professionale dei docenti </a:t>
            </a:r>
            <a:r>
              <a:rPr lang="it-IT" sz="2000" b="1" dirty="0"/>
              <a:t>in servizio e un’importante occasione di scambio tra pari per la costruzione di una comunità professionale consapevole della complessità del proprio ruolo istituzionale e capace di offrire risposte adeguate alle </a:t>
            </a:r>
            <a:r>
              <a:rPr lang="it-IT" sz="2000" b="1" u="sng" dirty="0"/>
              <a:t>sfide formative della </a:t>
            </a:r>
            <a:r>
              <a:rPr lang="it-IT" sz="2000" b="1" u="sng" dirty="0" smtClean="0"/>
              <a:t>contemporaneità</a:t>
            </a:r>
            <a:r>
              <a:rPr lang="it-IT" sz="2000" b="1" dirty="0" smtClean="0"/>
              <a:t>.</a:t>
            </a:r>
            <a:endParaRPr lang="it-IT" sz="2000" b="1" dirty="0"/>
          </a:p>
          <a:p>
            <a:pPr algn="ctr"/>
            <a:endParaRPr lang="it-IT" b="1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28650" y="95306"/>
            <a:ext cx="7886700" cy="1325563"/>
          </a:xfrm>
        </p:spPr>
        <p:txBody>
          <a:bodyPr/>
          <a:lstStyle/>
          <a:p>
            <a:r>
              <a:rPr lang="it-IT" b="1" dirty="0" smtClean="0"/>
              <a:t>Il D.M. n. 850/2015</a:t>
            </a:r>
            <a:endParaRPr lang="it-IT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758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In caso di giudizio sfavorevole, il Dirigente scolastico emette provvedimento motivato di </a:t>
            </a:r>
            <a:r>
              <a:rPr lang="it-IT" b="1" dirty="0" smtClean="0"/>
              <a:t>ripetizione, solo per una volta, del periodo di formazione e di prova. </a:t>
            </a:r>
          </a:p>
          <a:p>
            <a:pPr algn="just"/>
            <a:r>
              <a:rPr lang="it-IT" dirty="0" smtClean="0"/>
              <a:t>Il provvedimento indicherà, altresì, gli </a:t>
            </a:r>
            <a:r>
              <a:rPr lang="it-IT" b="1" i="1" dirty="0" smtClean="0"/>
              <a:t>elementi di criticità </a:t>
            </a:r>
            <a:r>
              <a:rPr lang="it-IT" dirty="0" smtClean="0"/>
              <a:t>emersi ed individuerà le </a:t>
            </a:r>
            <a:r>
              <a:rPr lang="it-IT" b="1" i="1" dirty="0" smtClean="0"/>
              <a:t>forme di supporto </a:t>
            </a:r>
            <a:r>
              <a:rPr lang="it-IT" dirty="0" smtClean="0"/>
              <a:t>formativo e di verifica del conseguimento degli </a:t>
            </a:r>
            <a:r>
              <a:rPr lang="it-IT" i="1" dirty="0" smtClean="0"/>
              <a:t>standard richiesti per la conferma in ruolo.</a:t>
            </a:r>
            <a:endParaRPr lang="it-IT" dirty="0"/>
          </a:p>
        </p:txBody>
      </p:sp>
      <p:sp>
        <p:nvSpPr>
          <p:cNvPr id="7170" name="AutoShape 2" descr="Risultati immagini per omino sto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2" name="AutoShape 4" descr="Risultati immagini per omino sto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Giudizio sfavorevole</a:t>
            </a: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89" y="7938"/>
            <a:ext cx="1049311" cy="1050119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80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0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Nel corso del secondo periodo di formazione e di prova è </a:t>
            </a:r>
            <a:r>
              <a:rPr lang="it-IT" b="1" dirty="0" smtClean="0"/>
              <a:t>obbligatoriamente disposta </a:t>
            </a:r>
            <a:r>
              <a:rPr lang="it-IT" dirty="0" smtClean="0"/>
              <a:t>una </a:t>
            </a:r>
            <a:r>
              <a:rPr lang="it-IT" b="1" dirty="0" smtClean="0"/>
              <a:t>verifica ispettiva</a:t>
            </a:r>
            <a:r>
              <a:rPr lang="it-IT" dirty="0" smtClean="0"/>
              <a:t>  per l’assunzione di ogni utile elemento di valutazione dell’idoneità del docente. </a:t>
            </a:r>
          </a:p>
          <a:p>
            <a:pPr algn="just"/>
            <a:r>
              <a:rPr lang="it-IT" dirty="0" smtClean="0"/>
              <a:t>La relazione, rilasciata dal Dirigente tecnico, è parte integrante della documentazione esaminata in seconda istanza dal Comitato al termine del secondo periodo di prova. </a:t>
            </a:r>
            <a:endParaRPr lang="it-IT" dirty="0"/>
          </a:p>
        </p:txBody>
      </p:sp>
      <p:sp>
        <p:nvSpPr>
          <p:cNvPr id="6146" name="AutoShape 2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8" name="AutoShape 4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La verifica ispettiva</a:t>
            </a:r>
            <a:endParaRPr lang="it-IT" sz="36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81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30688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contenuto 2"/>
          <p:cNvSpPr>
            <a:spLocks noGrp="1"/>
          </p:cNvSpPr>
          <p:nvPr>
            <p:ph idx="1"/>
          </p:nvPr>
        </p:nvSpPr>
        <p:spPr>
          <a:xfrm>
            <a:off x="179388" y="1844675"/>
            <a:ext cx="8640762" cy="460851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In caso di giudizio favorevole sul periodo di formazione e di prova, il Dirigente scolastico emette provvedimento motivato di conferma in ruolo per il docente neo-assunto.</a:t>
            </a:r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r>
              <a:rPr lang="it-IT" altLang="it-IT" sz="2400" dirty="0" smtClean="0"/>
              <a:t>Compiuto l’anno di formazione, il personale docente consegue la </a:t>
            </a:r>
            <a:r>
              <a:rPr lang="it-IT" altLang="it-IT" sz="2400" b="1" dirty="0" smtClean="0"/>
              <a:t>conferma in ruolo con decreto del Dirigente Scolastico</a:t>
            </a:r>
            <a:r>
              <a:rPr lang="it-IT" altLang="it-IT" sz="2400" dirty="0" smtClean="0"/>
              <a:t>, tenuto conto del parere del Comitato per la valutazione del servizio.</a:t>
            </a:r>
          </a:p>
          <a:p>
            <a:pPr algn="just"/>
            <a:r>
              <a:rPr lang="it-IT" altLang="it-IT" sz="2400" b="1" dirty="0" smtClean="0"/>
              <a:t>Il provvedimento è definitivo</a:t>
            </a:r>
            <a:r>
              <a:rPr lang="it-IT" altLang="it-IT" sz="2400" dirty="0" smtClean="0"/>
              <a:t>. (art. 440 del D.L.vo n. 297/94).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58BC-4871-4968-93F4-5DB0A2575561}" type="slidenum">
              <a:rPr lang="it-IT" smtClean="0"/>
              <a:pPr>
                <a:defRPr/>
              </a:pPr>
              <a:t>82</a:t>
            </a:fld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4283968" y="2996952"/>
            <a:ext cx="4680520" cy="1800200"/>
          </a:xfrm>
          <a:prstGeom prst="roundRect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Il parere del Comitato è obbligatorio, 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ma non vincolante per il Dirigente Scolastico, che può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discostarsene con atto motivato.</a:t>
            </a:r>
          </a:p>
          <a:p>
            <a:pPr algn="ctr"/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3491880" y="3501008"/>
            <a:ext cx="936104" cy="93610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Superamento </a:t>
            </a:r>
            <a:br>
              <a:rPr lang="it-IT" sz="3600" b="1" dirty="0" smtClean="0"/>
            </a:br>
            <a:r>
              <a:rPr lang="it-IT" sz="3600" b="1" dirty="0" smtClean="0"/>
              <a:t>dell’anno di formazione e di prova</a:t>
            </a:r>
            <a:endParaRPr lang="it-IT" sz="36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90" y="0"/>
            <a:ext cx="965357" cy="9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308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18659" y="1505543"/>
            <a:ext cx="676799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PIANO REGIONALE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COMPITI E FUNZIONI DEGLI ATTORI-CHIAVE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  IL PROFILO PROFESSIONALE ATTESO</a:t>
            </a:r>
          </a:p>
          <a:p>
            <a:pPr>
              <a:spcBef>
                <a:spcPct val="0"/>
              </a:spcBef>
              <a:buNone/>
            </a:pPr>
            <a:endParaRPr lang="it-IT" altLang="it-IT" sz="20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CONCLUSIONE </a:t>
            </a: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DEL </a:t>
            </a:r>
            <a:r>
              <a:rPr lang="it-IT" altLang="it-IT" sz="20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PROCEDIMENTO</a:t>
            </a:r>
          </a:p>
          <a:p>
            <a:pPr marL="457200" indent="-457200">
              <a:spcBef>
                <a:spcPct val="0"/>
              </a:spcBef>
              <a:buAutoNum type="arabicPeriod" startAt="8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8"/>
            </a:pPr>
            <a:r>
              <a:rPr lang="it-IT" altLang="it-IT" sz="20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ESAME DI CASI PARTICOLARI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0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83</a:t>
            </a:fld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81" y="5142571"/>
            <a:ext cx="1852729" cy="1276066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0" y="1064525"/>
            <a:ext cx="7313817" cy="44101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05767" y="1505543"/>
            <a:ext cx="408050" cy="494039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905767" y="6428097"/>
            <a:ext cx="2208572" cy="42308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32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contenuto 2"/>
          <p:cNvSpPr>
            <a:spLocks noGrp="1"/>
          </p:cNvSpPr>
          <p:nvPr>
            <p:ph idx="1"/>
          </p:nvPr>
        </p:nvSpPr>
        <p:spPr>
          <a:xfrm>
            <a:off x="971550" y="2133600"/>
            <a:ext cx="7200900" cy="403225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it-IT" altLang="it-IT" sz="2800" smtClean="0"/>
              <a:t>La norma attuale prevede l’adempimento dell’anno di formazione e di prova anche nel caso di passaggio di ruolo. </a:t>
            </a:r>
          </a:p>
          <a:p>
            <a:pPr algn="just"/>
            <a:r>
              <a:rPr lang="it-IT" altLang="it-IT" sz="2800" smtClean="0"/>
              <a:t>Non è previsto invece l'obbligo del periodo di prova in caso di passaggio di cattedra (ex art. 471 stesso D.Lvo n. 297/1994) nell'ambito dello stesso ordine e grado di scuola.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2D0AA6-A592-4EC2-A698-546CB32DAE92}" type="slidenum">
              <a:rPr lang="it-IT" altLang="it-IT">
                <a:solidFill>
                  <a:srgbClr val="898989"/>
                </a:solidFill>
              </a:rPr>
              <a:pPr eaLnBrk="1" hangingPunct="1"/>
              <a:t>84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4100" name="Titolo 1"/>
          <p:cNvSpPr>
            <a:spLocks noGrp="1"/>
          </p:cNvSpPr>
          <p:nvPr>
            <p:ph type="title"/>
          </p:nvPr>
        </p:nvSpPr>
        <p:spPr>
          <a:xfrm>
            <a:off x="1282890" y="692150"/>
            <a:ext cx="7486460" cy="1143000"/>
          </a:xfrm>
        </p:spPr>
        <p:txBody>
          <a:bodyPr/>
          <a:lstStyle/>
          <a:p>
            <a:r>
              <a:rPr lang="it-IT" altLang="it-IT" sz="3200" b="1" dirty="0" smtClean="0"/>
              <a:t>Passaggio di cattedra</a:t>
            </a:r>
          </a:p>
        </p:txBody>
      </p:sp>
      <p:sp>
        <p:nvSpPr>
          <p:cNvPr id="8" name="Rettangolo arrotondato 7"/>
          <p:cNvSpPr/>
          <p:nvPr/>
        </p:nvSpPr>
        <p:spPr>
          <a:xfrm rot="19956424">
            <a:off x="179388" y="260350"/>
            <a:ext cx="1368425" cy="865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/>
              <a:t>CASO </a:t>
            </a:r>
            <a:r>
              <a:rPr lang="it-IT" b="1" dirty="0" smtClean="0"/>
              <a:t>N.1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635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321175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it-IT" altLang="it-IT" dirty="0" smtClean="0"/>
          </a:p>
          <a:p>
            <a:pPr algn="just"/>
            <a:r>
              <a:rPr lang="it-IT" altLang="it-IT" sz="2400" dirty="0" smtClean="0"/>
              <a:t> Ai sensi dell'articolo 438 - comma 2 – del </a:t>
            </a:r>
            <a:r>
              <a:rPr lang="it-IT" altLang="it-IT" sz="2400" dirty="0" err="1" smtClean="0"/>
              <a:t>D.Lgs.</a:t>
            </a:r>
            <a:r>
              <a:rPr lang="it-IT" altLang="it-IT" sz="2400" dirty="0" smtClean="0"/>
              <a:t> 297/1994 “</a:t>
            </a:r>
            <a:r>
              <a:rPr lang="it-IT" altLang="it-IT" sz="2400" i="1" dirty="0" smtClean="0"/>
              <a:t>negli istituti e scuole di istruzione secondaria o artistica, il periodo di prova del personale docente è valido anche se prestato per un orario inferiore a quello di cattedra</a:t>
            </a:r>
            <a:r>
              <a:rPr lang="it-IT" altLang="it-IT" sz="2400" dirty="0" smtClean="0"/>
              <a:t>". </a:t>
            </a:r>
          </a:p>
          <a:p>
            <a:r>
              <a:rPr lang="it-IT" altLang="it-IT" sz="2400" i="1" dirty="0" smtClean="0"/>
              <a:t>“Fermo restando l'</a:t>
            </a:r>
            <a:r>
              <a:rPr lang="it-IT" altLang="it-IT" sz="2400" b="1" i="1" dirty="0" smtClean="0"/>
              <a:t>obbligo delle 50 ore di formazione </a:t>
            </a:r>
            <a:r>
              <a:rPr lang="it-IT" altLang="it-IT" sz="2400" i="1" dirty="0" smtClean="0"/>
              <a:t>previste, i 180 giorni di servizio e i 120 giorni di attività didattica sono proporzionalmente ridotti per i docenti neoassunti in servizio con prestazione o orario inferiore su cattedra o posto”</a:t>
            </a:r>
            <a:r>
              <a:rPr lang="it-IT" altLang="it-IT" sz="2400" dirty="0" smtClean="0"/>
              <a:t>(nota MIUR 36167/2015).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it-IT" altLang="it-IT" sz="2400" dirty="0" smtClean="0"/>
              <a:t>	</a:t>
            </a:r>
          </a:p>
          <a:p>
            <a:endParaRPr lang="it-IT" alt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D60A2F-8947-420F-A142-97B693F3E0C9}" type="slidenum">
              <a:rPr lang="it-IT" altLang="it-IT">
                <a:solidFill>
                  <a:srgbClr val="898989"/>
                </a:solidFill>
              </a:rPr>
              <a:pPr eaLnBrk="1" hangingPunct="1"/>
              <a:t>85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 rot="19956424">
            <a:off x="179388" y="260350"/>
            <a:ext cx="1368425" cy="86518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CASO </a:t>
            </a:r>
            <a:r>
              <a:rPr lang="it-IT" b="1" dirty="0" smtClean="0">
                <a:solidFill>
                  <a:schemeClr val="bg1"/>
                </a:solidFill>
              </a:rPr>
              <a:t>N.2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125" name="Titolo 1"/>
          <p:cNvSpPr>
            <a:spLocks noGrp="1"/>
          </p:cNvSpPr>
          <p:nvPr>
            <p:ph type="title"/>
          </p:nvPr>
        </p:nvSpPr>
        <p:spPr>
          <a:xfrm>
            <a:off x="741271" y="908050"/>
            <a:ext cx="8229600" cy="1066800"/>
          </a:xfrm>
        </p:spPr>
        <p:txBody>
          <a:bodyPr/>
          <a:lstStyle/>
          <a:p>
            <a:r>
              <a:rPr lang="it-IT" altLang="it-IT" sz="3200" b="1" dirty="0" smtClean="0"/>
              <a:t>Servizio prestato dai docenti con orario ridotto</a:t>
            </a:r>
          </a:p>
        </p:txBody>
      </p:sp>
      <p:sp>
        <p:nvSpPr>
          <p:cNvPr id="2" name="Rettangolo 1"/>
          <p:cNvSpPr/>
          <p:nvPr/>
        </p:nvSpPr>
        <p:spPr>
          <a:xfrm>
            <a:off x="2286000" y="5674022"/>
            <a:ext cx="4572000" cy="923330"/>
          </a:xfrm>
          <a:prstGeom prst="rect">
            <a:avLst/>
          </a:prstGeom>
          <a:ln w="50800">
            <a:solidFill>
              <a:srgbClr val="CCFFFF"/>
            </a:solidFill>
          </a:ln>
        </p:spPr>
        <p:txBody>
          <a:bodyPr>
            <a:spAutoFit/>
          </a:bodyPr>
          <a:lstStyle/>
          <a:p>
            <a:r>
              <a:rPr lang="it-IT" dirty="0"/>
              <a:t>Ad esempio: </a:t>
            </a:r>
          </a:p>
          <a:p>
            <a:r>
              <a:rPr lang="it-IT" dirty="0"/>
              <a:t>•9h su 18h→90 gg di servizio e 60gg di attività didattica </a:t>
            </a:r>
          </a:p>
        </p:txBody>
      </p:sp>
    </p:spTree>
    <p:extLst>
      <p:ext uri="{BB962C8B-B14F-4D97-AF65-F5344CB8AC3E}">
        <p14:creationId xmlns:p14="http://schemas.microsoft.com/office/powerpoint/2010/main" val="35482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contenuto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767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it-IT" altLang="it-IT" sz="2400" dirty="0" smtClean="0"/>
              <a:t> I docenti nominati in ruolo, con ritardo rispetto all’inizio dell’anno scolastico,  per raggiungere il requisito dei 180 giorni di servizio </a:t>
            </a:r>
            <a:r>
              <a:rPr lang="it-IT" altLang="it-IT" sz="2400" b="1" dirty="0" smtClean="0"/>
              <a:t>dovrebbero poter sommare, al servizio prestato dopo la nomina, i giorni di supplenza</a:t>
            </a:r>
            <a:r>
              <a:rPr lang="it-IT" altLang="it-IT" sz="2400" dirty="0" smtClean="0"/>
              <a:t> prestati all’inizio dell’anno scolastico.</a:t>
            </a:r>
          </a:p>
          <a:p>
            <a:pPr algn="just">
              <a:buFont typeface="Arial" charset="0"/>
              <a:buChar char="•"/>
              <a:defRPr/>
            </a:pPr>
            <a:r>
              <a:rPr lang="it-IT" altLang="it-IT" sz="2400" dirty="0" smtClean="0"/>
              <a:t> Al riguardo la nota ministeriale n. 39/2001 ha precisato </a:t>
            </a:r>
            <a:r>
              <a:rPr lang="it-IT" altLang="it-IT" sz="2400" b="1" dirty="0" smtClean="0"/>
              <a:t>che si considerano utili al superamento del periodo di prova  anche </a:t>
            </a:r>
            <a:r>
              <a:rPr lang="it-IT" altLang="it-IT" sz="2400" b="1" dirty="0" smtClean="0">
                <a:solidFill>
                  <a:srgbClr val="FF0000"/>
                </a:solidFill>
              </a:rPr>
              <a:t>le supplenze prestate dall’inizio dell’anno scolastico corrente fino al momento dell’assunzione a tempo indeterminato in prova</a:t>
            </a:r>
            <a:r>
              <a:rPr lang="it-IT" altLang="it-IT" sz="2400" dirty="0" smtClean="0"/>
              <a:t>, se il servizio risulta  prestato in qualità di supplente  </a:t>
            </a:r>
            <a:r>
              <a:rPr lang="it-IT" altLang="it-IT" sz="2400" b="1" dirty="0" smtClean="0"/>
              <a:t>sulla stessa classe di concorso.</a:t>
            </a:r>
            <a:endParaRPr lang="it-IT" altLang="it-IT" sz="2400" dirty="0" smtClean="0"/>
          </a:p>
          <a:p>
            <a:pPr algn="just">
              <a:buFont typeface="Arial" charset="0"/>
              <a:buChar char="•"/>
              <a:defRPr/>
            </a:pPr>
            <a:endParaRPr lang="it-IT" altLang="it-IT" sz="2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134EE2-C7A9-43D6-81CD-9AAB467F2D0F}" type="slidenum">
              <a:rPr lang="it-IT" altLang="it-IT">
                <a:solidFill>
                  <a:srgbClr val="898989"/>
                </a:solidFill>
              </a:rPr>
              <a:pPr eaLnBrk="1" hangingPunct="1"/>
              <a:t>86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 rot="19956424">
            <a:off x="179388" y="260350"/>
            <a:ext cx="1368425" cy="865188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CASO </a:t>
            </a:r>
            <a:r>
              <a:rPr lang="it-IT" b="1" dirty="0" smtClean="0">
                <a:solidFill>
                  <a:schemeClr val="bg1"/>
                </a:solidFill>
              </a:rPr>
              <a:t>N.3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149" name="Tito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066800"/>
          </a:xfrm>
        </p:spPr>
        <p:txBody>
          <a:bodyPr/>
          <a:lstStyle/>
          <a:p>
            <a:r>
              <a:rPr lang="it-IT" altLang="it-IT" sz="3200" b="1" dirty="0" smtClean="0"/>
              <a:t>        Docenti nominati in ritardo rispetto all’inizio dell’anno scolastico</a:t>
            </a:r>
          </a:p>
        </p:txBody>
      </p:sp>
    </p:spTree>
    <p:extLst>
      <p:ext uri="{BB962C8B-B14F-4D97-AF65-F5344CB8AC3E}">
        <p14:creationId xmlns:p14="http://schemas.microsoft.com/office/powerpoint/2010/main" val="29545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contenuto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35487"/>
          </a:xfrm>
          <a:solidFill>
            <a:schemeClr val="bg1"/>
          </a:solidFill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it-IT" altLang="it-IT" b="1" dirty="0" smtClean="0"/>
              <a:t> </a:t>
            </a:r>
            <a:r>
              <a:rPr lang="it-IT" altLang="it-IT" sz="2800" dirty="0" smtClean="0"/>
              <a:t>Un docente che abbia  svolto prova e formazione per un dato ordine di scuola (es. primaria) e, successivamente, abbia acquisito il ruolo in un altro ordine (es.: infanzia), ritornando con passaggio di ruolo all’ordine di scuola precedente, non è tenuto a svolgere nuovamente la formazione e la  prova, in quanto </a:t>
            </a:r>
            <a:r>
              <a:rPr lang="it-IT" altLang="it-IT" sz="2800" b="1" dirty="0" smtClean="0"/>
              <a:t>già confermato </a:t>
            </a:r>
            <a:r>
              <a:rPr lang="it-IT" altLang="it-IT" sz="2800" dirty="0" smtClean="0"/>
              <a:t>in quel determinato ruolo.</a:t>
            </a:r>
          </a:p>
          <a:p>
            <a:pPr algn="just">
              <a:spcBef>
                <a:spcPts val="0"/>
              </a:spcBef>
            </a:pPr>
            <a:r>
              <a:rPr lang="it-IT" altLang="it-IT" sz="2800" dirty="0" smtClean="0"/>
              <a:t> </a:t>
            </a:r>
            <a:r>
              <a:rPr lang="it-IT" altLang="it-IT" sz="1800" dirty="0" smtClean="0"/>
              <a:t>(il provvedimento di conferma in ruolo è definitivo, art. 440, D. </a:t>
            </a:r>
            <a:r>
              <a:rPr lang="it-IT" altLang="it-IT" sz="1800" dirty="0" err="1" smtClean="0"/>
              <a:t>Lgs</a:t>
            </a:r>
            <a:r>
              <a:rPr lang="it-IT" altLang="it-IT" sz="1800" dirty="0" smtClean="0"/>
              <a:t>. 297/1994).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9A69A1-A4B8-4BA7-8BB9-DCE18254577D}" type="slidenum">
              <a:rPr lang="it-IT" altLang="it-IT">
                <a:solidFill>
                  <a:srgbClr val="898989"/>
                </a:solidFill>
              </a:rPr>
              <a:pPr eaLnBrk="1" hangingPunct="1"/>
              <a:t>87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 rot="19956424">
            <a:off x="179388" y="260350"/>
            <a:ext cx="1368425" cy="8651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CASO </a:t>
            </a:r>
            <a:r>
              <a:rPr lang="it-IT" b="1" dirty="0" smtClean="0">
                <a:solidFill>
                  <a:schemeClr val="tx1"/>
                </a:solidFill>
              </a:rPr>
              <a:t>N.4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173" name="Tito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066800"/>
          </a:xfrm>
        </p:spPr>
        <p:txBody>
          <a:bodyPr/>
          <a:lstStyle/>
          <a:p>
            <a:r>
              <a:rPr lang="it-IT" altLang="it-IT" sz="3200" b="1" smtClean="0"/>
              <a:t>Docenti che ritornano su un precedente ruolo</a:t>
            </a:r>
          </a:p>
        </p:txBody>
      </p:sp>
    </p:spTree>
    <p:extLst>
      <p:ext uri="{BB962C8B-B14F-4D97-AF65-F5344CB8AC3E}">
        <p14:creationId xmlns:p14="http://schemas.microsoft.com/office/powerpoint/2010/main" val="35125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2"/>
          <p:cNvSpPr>
            <a:spLocks noGrp="1"/>
          </p:cNvSpPr>
          <p:nvPr>
            <p:ph idx="1"/>
          </p:nvPr>
        </p:nvSpPr>
        <p:spPr>
          <a:xfrm>
            <a:off x="539750" y="2420938"/>
            <a:ext cx="7632700" cy="3935412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69850" indent="0" algn="just" eaLnBrk="1" hangingPunct="1">
              <a:buFont typeface="Arial" panose="020B0604020202020204" pitchFamily="34" charset="0"/>
              <a:buNone/>
            </a:pPr>
            <a:r>
              <a:rPr lang="it-IT" altLang="it-IT" sz="2800" dirty="0" smtClean="0"/>
              <a:t> </a:t>
            </a:r>
            <a:r>
              <a:rPr lang="it-IT" altLang="it-IT" sz="3800" dirty="0" smtClean="0"/>
              <a:t>L’anno di prova e l’anno di formazione si integrano.</a:t>
            </a:r>
          </a:p>
          <a:p>
            <a:pPr marL="69850" indent="0" algn="just">
              <a:buNone/>
            </a:pPr>
            <a:r>
              <a:rPr lang="it-IT" altLang="it-IT" sz="3800" dirty="0"/>
              <a:t>Il mancato superamento di uno dei due percorsi, determina il </a:t>
            </a:r>
            <a:r>
              <a:rPr lang="it-IT" altLang="it-IT" sz="3800" b="1" u="sng" dirty="0"/>
              <a:t>rinvio di entrambi</a:t>
            </a:r>
            <a:r>
              <a:rPr lang="it-IT" altLang="it-IT" sz="3800" dirty="0"/>
              <a:t>.</a:t>
            </a:r>
          </a:p>
          <a:p>
            <a:pPr marL="69850" indent="0" algn="just" eaLnBrk="1" hangingPunct="1">
              <a:buFont typeface="Arial" panose="020B0604020202020204" pitchFamily="34" charset="0"/>
              <a:buNone/>
            </a:pPr>
            <a:endParaRPr lang="it-IT" altLang="it-IT" sz="3800" dirty="0" smtClean="0"/>
          </a:p>
          <a:p>
            <a:pPr marL="69850" indent="0" algn="just" eaLnBrk="1" hangingPunct="1">
              <a:buFont typeface="Arial" panose="020B0604020202020204" pitchFamily="34" charset="0"/>
              <a:buNone/>
            </a:pPr>
            <a:r>
              <a:rPr lang="it-IT" sz="3800" dirty="0" smtClean="0"/>
              <a:t>Qualora </a:t>
            </a:r>
            <a:r>
              <a:rPr lang="it-IT" sz="3800" dirty="0"/>
              <a:t>nell’anno scolastico non siano stati prestati </a:t>
            </a:r>
            <a:r>
              <a:rPr lang="it-IT" sz="3800" dirty="0" smtClean="0"/>
              <a:t>i 180 </a:t>
            </a:r>
            <a:r>
              <a:rPr lang="it-IT" sz="3800" dirty="0"/>
              <a:t>giorni di effettivo </a:t>
            </a:r>
            <a:r>
              <a:rPr lang="it-IT" sz="3800" dirty="0" smtClean="0"/>
              <a:t>servizio, </a:t>
            </a:r>
            <a:r>
              <a:rPr lang="it-IT" sz="3800" dirty="0"/>
              <a:t>la </a:t>
            </a:r>
            <a:r>
              <a:rPr lang="it-IT" sz="3800" b="1" dirty="0"/>
              <a:t>prova è prorogata </a:t>
            </a:r>
            <a:r>
              <a:rPr lang="it-IT" sz="3800" dirty="0"/>
              <a:t>di un anno scolastico, con provvedimento </a:t>
            </a:r>
            <a:r>
              <a:rPr lang="it-IT" sz="3800" dirty="0" smtClean="0"/>
              <a:t>motivato del Dirigente Scolastico, competente </a:t>
            </a:r>
            <a:r>
              <a:rPr lang="it-IT" sz="3800" dirty="0"/>
              <a:t>per la conferma in ruolo. </a:t>
            </a:r>
          </a:p>
          <a:p>
            <a:pPr marL="0" indent="0">
              <a:buNone/>
            </a:pPr>
            <a:endParaRPr lang="it-IT" sz="3800" dirty="0" smtClean="0"/>
          </a:p>
          <a:p>
            <a:pPr marL="0" indent="0">
              <a:buNone/>
            </a:pPr>
            <a:r>
              <a:rPr lang="it-IT" sz="3800" dirty="0"/>
              <a:t> </a:t>
            </a:r>
            <a:r>
              <a:rPr lang="it-IT" sz="3800" dirty="0" smtClean="0"/>
              <a:t>Tale </a:t>
            </a:r>
            <a:r>
              <a:rPr lang="it-IT" sz="3800" dirty="0"/>
              <a:t>proroga, qualora non </a:t>
            </a:r>
            <a:r>
              <a:rPr lang="it-IT" sz="3800" dirty="0" smtClean="0"/>
              <a:t>sussistano </a:t>
            </a:r>
            <a:r>
              <a:rPr lang="it-IT" sz="3800" dirty="0"/>
              <a:t>le condizioni per lo svolgimento dell’anno di prova, </a:t>
            </a:r>
            <a:r>
              <a:rPr lang="it-IT" sz="3800" b="1" dirty="0"/>
              <a:t>può essere rinnovata </a:t>
            </a:r>
            <a:r>
              <a:rPr lang="it-IT" sz="3800" dirty="0"/>
              <a:t>ulteriormente negli anni </a:t>
            </a:r>
            <a:r>
              <a:rPr lang="it-IT" sz="3800" dirty="0" smtClean="0"/>
              <a:t>successivi. </a:t>
            </a:r>
            <a:endParaRPr lang="it-IT" sz="3800" dirty="0"/>
          </a:p>
          <a:p>
            <a:pPr marL="69850" indent="0" algn="just" eaLnBrk="1" hangingPunct="1">
              <a:buFont typeface="Arial" panose="020B0604020202020204" pitchFamily="34" charset="0"/>
              <a:buNone/>
            </a:pPr>
            <a:endParaRPr lang="it-IT" altLang="it-IT" sz="3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E238ED-FDD7-4C76-B382-37379E4337A7}" type="slidenum">
              <a:rPr lang="it-IT" altLang="it-IT">
                <a:solidFill>
                  <a:srgbClr val="898989"/>
                </a:solidFill>
              </a:rPr>
              <a:pPr eaLnBrk="1" hangingPunct="1"/>
              <a:t>88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3076" name="Titolo 1"/>
          <p:cNvSpPr>
            <a:spLocks noGrp="1"/>
          </p:cNvSpPr>
          <p:nvPr>
            <p:ph type="title"/>
          </p:nvPr>
        </p:nvSpPr>
        <p:spPr>
          <a:xfrm>
            <a:off x="1323832" y="917575"/>
            <a:ext cx="7445517" cy="1143000"/>
          </a:xfrm>
        </p:spPr>
        <p:txBody>
          <a:bodyPr/>
          <a:lstStyle/>
          <a:p>
            <a:r>
              <a:rPr lang="it-IT" altLang="it-IT" sz="3200" b="1" dirty="0" smtClean="0">
                <a:solidFill>
                  <a:srgbClr val="002060"/>
                </a:solidFill>
              </a:rPr>
              <a:t>Mancato raggiungimento </a:t>
            </a:r>
            <a:br>
              <a:rPr lang="it-IT" altLang="it-IT" sz="3200" b="1" dirty="0" smtClean="0">
                <a:solidFill>
                  <a:srgbClr val="002060"/>
                </a:solidFill>
              </a:rPr>
            </a:br>
            <a:r>
              <a:rPr lang="it-IT" altLang="it-IT" sz="3200" b="1" dirty="0" smtClean="0">
                <a:solidFill>
                  <a:srgbClr val="002060"/>
                </a:solidFill>
              </a:rPr>
              <a:t>dei giorni di servizio richiesti</a:t>
            </a:r>
          </a:p>
        </p:txBody>
      </p:sp>
      <p:sp>
        <p:nvSpPr>
          <p:cNvPr id="8" name="Rettangolo arrotondato 7"/>
          <p:cNvSpPr/>
          <p:nvPr/>
        </p:nvSpPr>
        <p:spPr>
          <a:xfrm rot="19956424">
            <a:off x="179388" y="260350"/>
            <a:ext cx="1368425" cy="8651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/>
              <a:t>CASO </a:t>
            </a:r>
            <a:r>
              <a:rPr lang="it-IT" b="1" dirty="0" smtClean="0"/>
              <a:t>N.5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340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777922" y="922338"/>
            <a:ext cx="7908878" cy="1066800"/>
          </a:xfrm>
        </p:spPr>
        <p:txBody>
          <a:bodyPr/>
          <a:lstStyle/>
          <a:p>
            <a:r>
              <a:rPr lang="it-IT" altLang="it-IT" sz="3200" b="1" dirty="0" smtClean="0"/>
              <a:t>Lavoratrice madre in astensione obbligatoria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457200" y="2216150"/>
            <a:ext cx="8229600" cy="3805238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it-IT" altLang="it-IT" sz="2400" dirty="0" smtClean="0"/>
              <a:t>La lavoratrice madre in astensione obbligatoria, che abbia compiuto i 180 giorni di servizio nell’anno scolastico, può sostenere la discussione della relazione finale col Comitato di Valutazione anche nel periodo di astensione obbligatoria, </a:t>
            </a:r>
            <a:r>
              <a:rPr lang="it-IT" altLang="it-IT" sz="2400" b="1" dirty="0" smtClean="0"/>
              <a:t>previa autorizzazione del suo medico di fiducia</a:t>
            </a:r>
            <a:r>
              <a:rPr lang="it-IT" altLang="it-IT" sz="2400" dirty="0" smtClean="0"/>
              <a:t>, al fine di veder definito il superamento dell'anno di formazione  e prova con la relazione del Capo d'istituto (Circolare telegrafica n. 357 del 02.11.1984).</a:t>
            </a:r>
          </a:p>
          <a:p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E558D2-2134-495F-B4D8-3952588C1C08}" type="slidenum">
              <a:rPr lang="it-IT" altLang="it-IT">
                <a:solidFill>
                  <a:srgbClr val="898989"/>
                </a:solidFill>
              </a:rPr>
              <a:pPr eaLnBrk="1" hangingPunct="1"/>
              <a:t>89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 rot="19956424">
            <a:off x="179388" y="238910"/>
            <a:ext cx="1368425" cy="865188"/>
          </a:xfrm>
          <a:prstGeom prst="roundRect">
            <a:avLst/>
          </a:prstGeom>
          <a:solidFill>
            <a:srgbClr val="A3E7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/>
              <a:t>CASO N.6</a:t>
            </a:r>
          </a:p>
        </p:txBody>
      </p:sp>
    </p:spTree>
    <p:extLst>
      <p:ext uri="{BB962C8B-B14F-4D97-AF65-F5344CB8AC3E}">
        <p14:creationId xmlns:p14="http://schemas.microsoft.com/office/powerpoint/2010/main" val="14684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892" y="314795"/>
            <a:ext cx="8350458" cy="5757238"/>
          </a:xfrm>
        </p:spPr>
        <p:txBody>
          <a:bodyPr>
            <a:normAutofit/>
          </a:bodyPr>
          <a:lstStyle/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A </a:t>
            </a:r>
            <a:r>
              <a:rPr lang="it-IT" sz="2400" dirty="0"/>
              <a:t>norma dell’art.2 del DM </a:t>
            </a:r>
            <a:r>
              <a:rPr lang="it-IT" sz="2400" dirty="0" smtClean="0"/>
              <a:t>850/15, sono tenuti allo </a:t>
            </a:r>
            <a:r>
              <a:rPr lang="it-IT" sz="2400" dirty="0"/>
              <a:t>svolgimento del periodo di formazione e </a:t>
            </a:r>
            <a:r>
              <a:rPr lang="it-IT" sz="2400" dirty="0" smtClean="0"/>
              <a:t>prova: </a:t>
            </a:r>
            <a:endParaRPr lang="it-IT" sz="24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567396853"/>
              </p:ext>
            </p:extLst>
          </p:nvPr>
        </p:nvGraphicFramePr>
        <p:xfrm>
          <a:off x="809465" y="1499015"/>
          <a:ext cx="7615001" cy="524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tangolo 1"/>
          <p:cNvSpPr/>
          <p:nvPr/>
        </p:nvSpPr>
        <p:spPr>
          <a:xfrm>
            <a:off x="621992" y="-1"/>
            <a:ext cx="2061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DESTINATARI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16656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2543" y="593326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Computo dei giorni per la lavoratrice madre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657" y="1783357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sz="2800" dirty="0" smtClean="0"/>
              <a:t>Va computato nei giorni prescritti ai fini del superamento della prova anche il primo mese del periodo di </a:t>
            </a:r>
            <a:r>
              <a:rPr lang="it-IT" sz="2800" dirty="0"/>
              <a:t>astensione obbligatoria dal servizio per </a:t>
            </a:r>
            <a:r>
              <a:rPr lang="it-IT" sz="2800" dirty="0" smtClean="0"/>
              <a:t>gravidanza se ricade nell’anno scolastico dell’anno di formazione e di prova.</a:t>
            </a:r>
          </a:p>
          <a:p>
            <a:r>
              <a:rPr lang="it-IT" sz="2000" dirty="0" smtClean="0"/>
              <a:t>(CM</a:t>
            </a:r>
            <a:r>
              <a:rPr lang="it-IT" sz="2000" dirty="0"/>
              <a:t>. n. 180 /</a:t>
            </a:r>
            <a:r>
              <a:rPr lang="it-IT" sz="2000" dirty="0" smtClean="0"/>
              <a:t>1979)</a:t>
            </a:r>
            <a:endParaRPr lang="it-IT" sz="2000" dirty="0"/>
          </a:p>
        </p:txBody>
      </p:sp>
      <p:sp>
        <p:nvSpPr>
          <p:cNvPr id="4" name="Rettangolo arrotondato 3"/>
          <p:cNvSpPr/>
          <p:nvPr/>
        </p:nvSpPr>
        <p:spPr>
          <a:xfrm rot="19956424">
            <a:off x="179388" y="260350"/>
            <a:ext cx="1368425" cy="86518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/>
              <a:t>CASO </a:t>
            </a:r>
            <a:r>
              <a:rPr lang="it-IT" b="1" dirty="0" smtClean="0"/>
              <a:t>N.7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90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2087563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it-IT" altLang="it-IT" smtClean="0"/>
              <a:t>La norma vigente non consente alla lavoratrice madre,  in assenza di regolare prestazione del servizio, di svolgere le attività di formazione. </a:t>
            </a:r>
          </a:p>
          <a:p>
            <a:pPr algn="just"/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A738B5-C276-4C64-AED3-B682EEF366A9}" type="slidenum">
              <a:rPr lang="it-IT" altLang="it-IT">
                <a:solidFill>
                  <a:srgbClr val="898989"/>
                </a:solidFill>
              </a:rPr>
              <a:pPr eaLnBrk="1" hangingPunct="1"/>
              <a:t>91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 rot="19956424">
            <a:off x="179388" y="260350"/>
            <a:ext cx="1368425" cy="865188"/>
          </a:xfrm>
          <a:prstGeom prst="roundRect">
            <a:avLst/>
          </a:prstGeom>
          <a:solidFill>
            <a:srgbClr val="D1F5FD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CASO </a:t>
            </a:r>
            <a:r>
              <a:rPr lang="it-IT" b="1" dirty="0" smtClean="0">
                <a:solidFill>
                  <a:schemeClr val="tx1"/>
                </a:solidFill>
              </a:rPr>
              <a:t>N.8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221" name="Tito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066800"/>
          </a:xfrm>
        </p:spPr>
        <p:txBody>
          <a:bodyPr/>
          <a:lstStyle/>
          <a:p>
            <a:r>
              <a:rPr lang="it-IT" altLang="it-IT" sz="3200" b="1" smtClean="0"/>
              <a:t>Lavoratrice madre non in servizio </a:t>
            </a:r>
          </a:p>
        </p:txBody>
      </p:sp>
    </p:spTree>
    <p:extLst>
      <p:ext uri="{BB962C8B-B14F-4D97-AF65-F5344CB8AC3E}">
        <p14:creationId xmlns:p14="http://schemas.microsoft.com/office/powerpoint/2010/main" val="3587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514900" y="333375"/>
            <a:ext cx="7171899" cy="1066800"/>
          </a:xfrm>
        </p:spPr>
        <p:txBody>
          <a:bodyPr/>
          <a:lstStyle/>
          <a:p>
            <a:r>
              <a:rPr lang="it-IT" altLang="it-IT" sz="3200" b="1" dirty="0" smtClean="0"/>
              <a:t>Gestione delle presenze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323850" y="1484313"/>
            <a:ext cx="8362950" cy="51847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 eaLnBrk="1" hangingPunct="1"/>
            <a:r>
              <a:rPr lang="it-IT" altLang="it-IT" sz="2800" dirty="0" smtClean="0"/>
              <a:t>Per quanto riguarda le assenze dei corsisti, si ritiene di poter indicare nel 25% di assenze dell’</a:t>
            </a:r>
            <a:r>
              <a:rPr lang="it-IT" altLang="it-IT" sz="2800" b="1" dirty="0" smtClean="0"/>
              <a:t>attività in presenza, relativa alle 6 ore della fase di condivisione e alle 12 ore della fase </a:t>
            </a:r>
            <a:r>
              <a:rPr lang="it-IT" altLang="it-IT" sz="2800" dirty="0" smtClean="0"/>
              <a:t>dei laboratori, il limite per la validità del percorso formativo (</a:t>
            </a:r>
            <a:r>
              <a:rPr lang="it-IT" altLang="it-IT" sz="2800" dirty="0" err="1" smtClean="0"/>
              <a:t>max</a:t>
            </a:r>
            <a:r>
              <a:rPr lang="it-IT" altLang="it-IT" sz="2800" dirty="0" smtClean="0"/>
              <a:t> </a:t>
            </a:r>
            <a:r>
              <a:rPr lang="it-IT" altLang="it-IT" sz="2800" b="1" dirty="0" smtClean="0"/>
              <a:t>4,5 ore). </a:t>
            </a:r>
          </a:p>
          <a:p>
            <a:pPr algn="just" eaLnBrk="1" hangingPunct="1"/>
            <a:r>
              <a:rPr lang="it-IT" altLang="it-IT" sz="2400" b="1" u="sng" dirty="0" smtClean="0">
                <a:solidFill>
                  <a:srgbClr val="FF0000"/>
                </a:solidFill>
              </a:rPr>
              <a:t>Al riguardo si ritiene opportuno acquisire la firma di presenza dei docenti a inizio e conclusione di ogni incontro di formazione,  con l’indicazione dell’orario osservato.</a:t>
            </a:r>
          </a:p>
          <a:p>
            <a:pPr algn="just" eaLnBrk="1" hangingPunct="1"/>
            <a:r>
              <a:rPr lang="it-IT" altLang="it-IT" sz="2800" b="1" dirty="0" smtClean="0"/>
              <a:t> Le ore della fase del </a:t>
            </a:r>
            <a:r>
              <a:rPr lang="it-IT" altLang="it-IT" sz="2800" b="1" i="1" dirty="0" err="1" smtClean="0"/>
              <a:t>peer</a:t>
            </a:r>
            <a:r>
              <a:rPr lang="it-IT" altLang="it-IT" sz="2800" b="1" i="1" dirty="0" smtClean="0"/>
              <a:t> to-</a:t>
            </a:r>
            <a:r>
              <a:rPr lang="it-IT" altLang="it-IT" sz="2800" b="1" i="1" dirty="0" err="1" smtClean="0"/>
              <a:t>peer</a:t>
            </a:r>
            <a:r>
              <a:rPr lang="it-IT" altLang="it-IT" sz="2800" i="1" dirty="0" smtClean="0"/>
              <a:t> e le ore online vanno interamente svolte e </a:t>
            </a:r>
            <a:r>
              <a:rPr lang="it-IT" altLang="it-IT" sz="2800" b="1" i="1" dirty="0" smtClean="0"/>
              <a:t>non possono, anche se eccedenti, sostituire o compensare </a:t>
            </a:r>
            <a:r>
              <a:rPr lang="it-IT" altLang="it-IT" sz="2800" dirty="0" smtClean="0"/>
              <a:t>le ore destinate agli incontri in presenza.</a:t>
            </a:r>
          </a:p>
          <a:p>
            <a:pPr algn="just" eaLnBrk="1" hangingPunct="1"/>
            <a:endParaRPr lang="it-IT" altLang="it-IT" sz="2800" dirty="0" smtClean="0"/>
          </a:p>
          <a:p>
            <a:pPr algn="just"/>
            <a:endParaRPr lang="it-IT" altLang="it-IT" sz="2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EB3E3C-BD3C-4275-A0B2-BA35A9287D94}" type="slidenum">
              <a:rPr lang="it-IT" altLang="it-IT">
                <a:solidFill>
                  <a:srgbClr val="898989"/>
                </a:solidFill>
              </a:rPr>
              <a:pPr eaLnBrk="1" hangingPunct="1"/>
              <a:t>92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 rot="19956424">
            <a:off x="179388" y="260350"/>
            <a:ext cx="1368425" cy="8651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CASO </a:t>
            </a:r>
            <a:r>
              <a:rPr lang="it-IT" b="1" dirty="0" smtClean="0">
                <a:solidFill>
                  <a:schemeClr val="bg1"/>
                </a:solidFill>
              </a:rPr>
              <a:t>N.9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8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1670126" y="922338"/>
            <a:ext cx="7016673" cy="1066800"/>
          </a:xfrm>
        </p:spPr>
        <p:txBody>
          <a:bodyPr/>
          <a:lstStyle/>
          <a:p>
            <a:r>
              <a:rPr lang="it-IT" altLang="it-IT" sz="3200" b="1" dirty="0" smtClean="0"/>
              <a:t>Legittimo impedimento</a:t>
            </a:r>
            <a:br>
              <a:rPr lang="it-IT" altLang="it-IT" sz="3200" b="1" dirty="0" smtClean="0"/>
            </a:br>
            <a:r>
              <a:rPr lang="it-IT" altLang="it-IT" sz="3200" b="1" dirty="0" smtClean="0"/>
              <a:t> alla discussione della relazione finale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457200" y="2647950"/>
            <a:ext cx="8229600" cy="3013075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it-IT" altLang="it-IT" sz="2800" dirty="0" smtClean="0"/>
              <a:t>La discussione finale con il Comitato di Valutazione può essere rinviata all’anno successivo allorché il docente, in possesso dei prescritti requisiti di servizio e di partecipazione alle attività di formazione, sia </a:t>
            </a:r>
            <a:r>
              <a:rPr lang="it-IT" altLang="it-IT" sz="2800" b="1" dirty="0" smtClean="0"/>
              <a:t>legittimamente impedito </a:t>
            </a:r>
            <a:r>
              <a:rPr lang="it-IT" altLang="it-IT" sz="2800" dirty="0" smtClean="0"/>
              <a:t>solo al momento della discussione stessa </a:t>
            </a:r>
            <a:r>
              <a:rPr lang="it-IT" altLang="it-IT" sz="2400" dirty="0" smtClean="0"/>
              <a:t>(C.M. n. 267/1991).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D4334F-042A-43C4-9313-D00400268819}" type="slidenum">
              <a:rPr lang="it-IT" altLang="it-IT">
                <a:solidFill>
                  <a:srgbClr val="898989"/>
                </a:solidFill>
              </a:rPr>
              <a:pPr eaLnBrk="1" hangingPunct="1"/>
              <a:t>93</a:t>
            </a:fld>
            <a:endParaRPr lang="it-IT" altLang="it-IT">
              <a:solidFill>
                <a:srgbClr val="898989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 rot="19956424">
            <a:off x="179388" y="260350"/>
            <a:ext cx="1368425" cy="865188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/>
              <a:t>CASO </a:t>
            </a:r>
            <a:r>
              <a:rPr lang="it-IT" b="1" dirty="0" smtClean="0"/>
              <a:t>N.10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292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5909</Words>
  <Application>Microsoft Office PowerPoint</Application>
  <PresentationFormat>Presentazione su schermo (4:3)</PresentationFormat>
  <Paragraphs>861</Paragraphs>
  <Slides>93</Slides>
  <Notes>23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93</vt:i4>
      </vt:variant>
    </vt:vector>
  </HeadingPairs>
  <TitlesOfParts>
    <vt:vector size="105" baseType="lpstr">
      <vt:lpstr>Arial</vt:lpstr>
      <vt:lpstr>Arial Narrow</vt:lpstr>
      <vt:lpstr>Calibri</vt:lpstr>
      <vt:lpstr>Calibri Light</vt:lpstr>
      <vt:lpstr>Palace Script MT</vt:lpstr>
      <vt:lpstr>Palatino Linotype</vt:lpstr>
      <vt:lpstr>Tahoma</vt:lpstr>
      <vt:lpstr>Times New Roman</vt:lpstr>
      <vt:lpstr>Verdana</vt:lpstr>
      <vt:lpstr>Webdings</vt:lpstr>
      <vt:lpstr>Tema di Office</vt:lpstr>
      <vt:lpstr>Immagine bitmap</vt:lpstr>
      <vt:lpstr>Presentazione standard di PowerPoint</vt:lpstr>
      <vt:lpstr>Presentazione standard di PowerPoint</vt:lpstr>
      <vt:lpstr>Presentazione standard di PowerPoint</vt:lpstr>
      <vt:lpstr>La legge n. 107/2015</vt:lpstr>
      <vt:lpstr>Presentazione standard di PowerPoint</vt:lpstr>
      <vt:lpstr>Presentazione standard di PowerPoint</vt:lpstr>
      <vt:lpstr>Presentazione standard di PowerPoint</vt:lpstr>
      <vt:lpstr>Il D.M. n. 850/2015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nota MIUR prot. 33989/2017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strumenti didattici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 discussione dell’esperienza realizzata</vt:lpstr>
      <vt:lpstr>Il colloquio</vt:lpstr>
      <vt:lpstr>Istruttoria del tutor e relazione del DS</vt:lpstr>
      <vt:lpstr>Il parere del Comitato di valutazione</vt:lpstr>
      <vt:lpstr>Giudizio sfavorevole</vt:lpstr>
      <vt:lpstr>La verifica ispettiva</vt:lpstr>
      <vt:lpstr>Superamento  dell’anno di formazione e di prova</vt:lpstr>
      <vt:lpstr>Presentazione standard di PowerPoint</vt:lpstr>
      <vt:lpstr>Passaggio di cattedra</vt:lpstr>
      <vt:lpstr>Servizio prestato dai docenti con orario ridotto</vt:lpstr>
      <vt:lpstr>        Docenti nominati in ritardo rispetto all’inizio dell’anno scolastico</vt:lpstr>
      <vt:lpstr>Docenti che ritornano su un precedente ruolo</vt:lpstr>
      <vt:lpstr>Mancato raggiungimento  dei giorni di servizio richiesti</vt:lpstr>
      <vt:lpstr>Lavoratrice madre in astensione obbligatoria</vt:lpstr>
      <vt:lpstr>Computo dei giorni per la lavoratrice madre</vt:lpstr>
      <vt:lpstr>Lavoratrice madre non in servizio </vt:lpstr>
      <vt:lpstr>Gestione delle presenze</vt:lpstr>
      <vt:lpstr>Legittimo impedimento  alla discussione della relazione finale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HP</cp:lastModifiedBy>
  <cp:revision>98</cp:revision>
  <dcterms:created xsi:type="dcterms:W3CDTF">2017-10-20T06:14:18Z</dcterms:created>
  <dcterms:modified xsi:type="dcterms:W3CDTF">2017-12-06T10:27:06Z</dcterms:modified>
</cp:coreProperties>
</file>