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1"/>
  </p:notesMasterIdLst>
  <p:handoutMasterIdLst>
    <p:handoutMasterId r:id="rId42"/>
  </p:handoutMasterIdLst>
  <p:sldIdLst>
    <p:sldId id="292" r:id="rId2"/>
    <p:sldId id="653" r:id="rId3"/>
    <p:sldId id="635" r:id="rId4"/>
    <p:sldId id="495" r:id="rId5"/>
    <p:sldId id="620" r:id="rId6"/>
    <p:sldId id="621" r:id="rId7"/>
    <p:sldId id="623" r:id="rId8"/>
    <p:sldId id="624" r:id="rId9"/>
    <p:sldId id="622" r:id="rId10"/>
    <p:sldId id="625" r:id="rId11"/>
    <p:sldId id="627" r:id="rId12"/>
    <p:sldId id="626" r:id="rId13"/>
    <p:sldId id="629" r:id="rId14"/>
    <p:sldId id="628" r:id="rId15"/>
    <p:sldId id="631" r:id="rId16"/>
    <p:sldId id="632" r:id="rId17"/>
    <p:sldId id="633" r:id="rId18"/>
    <p:sldId id="636" r:id="rId19"/>
    <p:sldId id="638" r:id="rId20"/>
    <p:sldId id="639" r:id="rId21"/>
    <p:sldId id="641" r:id="rId22"/>
    <p:sldId id="642" r:id="rId23"/>
    <p:sldId id="643" r:id="rId24"/>
    <p:sldId id="644" r:id="rId25"/>
    <p:sldId id="645" r:id="rId26"/>
    <p:sldId id="646" r:id="rId27"/>
    <p:sldId id="652" r:id="rId28"/>
    <p:sldId id="658" r:id="rId29"/>
    <p:sldId id="654" r:id="rId30"/>
    <p:sldId id="657" r:id="rId31"/>
    <p:sldId id="663" r:id="rId32"/>
    <p:sldId id="659" r:id="rId33"/>
    <p:sldId id="660" r:id="rId34"/>
    <p:sldId id="662" r:id="rId35"/>
    <p:sldId id="655" r:id="rId36"/>
    <p:sldId id="650" r:id="rId37"/>
    <p:sldId id="649" r:id="rId38"/>
    <p:sldId id="651" r:id="rId39"/>
    <p:sldId id="656" r:id="rId4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33CC"/>
    <a:srgbClr val="3366FF"/>
    <a:srgbClr val="6666FF"/>
    <a:srgbClr val="0000FF"/>
    <a:srgbClr val="FF00FF"/>
    <a:srgbClr val="33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4" autoAdjust="0"/>
    <p:restoredTop sz="94737" autoAdjust="0"/>
  </p:normalViewPr>
  <p:slideViewPr>
    <p:cSldViewPr>
      <p:cViewPr>
        <p:scale>
          <a:sx n="75" d="100"/>
          <a:sy n="75" d="100"/>
        </p:scale>
        <p:origin x="-1122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2453AD9-72B8-47FC-86F4-81B6C742C444}" type="datetimeFigureOut">
              <a:rPr lang="it-IT"/>
              <a:pPr>
                <a:defRPr/>
              </a:pPr>
              <a:t>25/02/2016</a:t>
            </a:fld>
            <a:endParaRPr lang="it-IT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C76189B-C00F-4C4D-99F8-9E8042C4DB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96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70E0EE-2FA8-4F4E-9FDE-863B07169E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06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/>
              <a:t>Per quanto riguarda la valutazione, a richiesta dell’interessato, il periodo preso in oggetto dalla procedura di valutazione riguarda gli ultimi tre anni di servizio prestato dall’interessato.</a:t>
            </a:r>
          </a:p>
          <a:p>
            <a:r>
              <a:rPr lang="it-IT" altLang="it-IT" smtClean="0"/>
              <a:t>Nel caso in cui il servizio triennale non sia stato svolto interamente nella scuola di attuale servizio del docente, il dirigente scolastico acquisisce gli opportuni elementi di informazione.</a:t>
            </a:r>
          </a:p>
          <a:p>
            <a:endParaRPr lang="it-IT" altLang="it-IT" smtClean="0"/>
          </a:p>
          <a:p>
            <a:r>
              <a:rPr lang="it-IT" altLang="it-IT" smtClean="0"/>
              <a:t> In riferimento alla riabilitazione, il Comitato annulla gli effetti delle sanzioni disciplinari inflitte ai docenti a condizione che il sanzionato abbia mantenuto unacondotta meritevole. Dall’annullamento degli effetti della sanzione non può derivare al sanzionato alcun diritto di risarcimento per la sanzione comunque scontata.</a:t>
            </a:r>
          </a:p>
          <a:p>
            <a:r>
              <a:rPr lang="it-IT" altLang="it-IT" smtClean="0"/>
              <a:t>Tutte le sanzioni possono essere annullate a due anni di distanza dalla loro applicazione. La sospensione dall’insegnamento per sei mesi e l’utilizzazione, trascorso questo periodo, in compiti diversi dall’insegnamento o dalla funzione direttiva possono essere annullati allo scadere del quinto anno successivo all’applicazione.</a:t>
            </a:r>
          </a:p>
          <a:p>
            <a:endParaRPr lang="it-IT" altLang="it-IT" smtClean="0"/>
          </a:p>
          <a:p>
            <a:pPr eaLnBrk="1" hangingPunct="1">
              <a:spcBef>
                <a:spcPct val="0"/>
              </a:spcBef>
            </a:pPr>
            <a:r>
              <a:rPr lang="it-IT" altLang="it-IT" sz="1600" smtClean="0">
                <a:solidFill>
                  <a:srgbClr val="000000"/>
                </a:solidFill>
              </a:rPr>
              <a:t> Per queste due fattispecie il comitato opera con la presenza dei genitori e degli studenti, salvo che la valutazione del docente riguardi un membro del comitato che verrà sostituito dal consiglio di istituto. </a:t>
            </a:r>
          </a:p>
        </p:txBody>
      </p:sp>
      <p:sp>
        <p:nvSpPr>
          <p:cNvPr id="32772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 altLang="it-IT" smtClean="0">
              <a:latin typeface="Arial" pitchFamily="34" charset="0"/>
            </a:endParaRPr>
          </a:p>
        </p:txBody>
      </p:sp>
      <p:sp>
        <p:nvSpPr>
          <p:cNvPr id="32773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96F13-AC99-418A-A334-43FE5281E930}" type="slidenum">
              <a:rPr lang="it-IT" altLang="it-IT" smtClean="0">
                <a:latin typeface="Arial" pitchFamily="34" charset="0"/>
              </a:rPr>
              <a:pPr>
                <a:defRPr/>
              </a:pPr>
              <a:t>36</a:t>
            </a:fld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33796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 altLang="it-IT" smtClean="0">
              <a:latin typeface="Arial" pitchFamily="34" charset="0"/>
            </a:endParaRPr>
          </a:p>
        </p:txBody>
      </p:sp>
      <p:sp>
        <p:nvSpPr>
          <p:cNvPr id="33797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D6F09-5736-4276-93C2-E201C955103A}" type="slidenum">
              <a:rPr lang="it-IT" altLang="it-IT" smtClean="0">
                <a:latin typeface="Arial" pitchFamily="34" charset="0"/>
              </a:rPr>
              <a:pPr>
                <a:defRPr/>
              </a:pPr>
              <a:t>37</a:t>
            </a:fld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33796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 altLang="it-IT" smtClean="0">
              <a:latin typeface="Arial" pitchFamily="34" charset="0"/>
            </a:endParaRPr>
          </a:p>
        </p:txBody>
      </p:sp>
      <p:sp>
        <p:nvSpPr>
          <p:cNvPr id="33797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1DE23-69E7-4193-AC6F-4FE55AE0BA46}" type="slidenum">
              <a:rPr lang="it-IT" altLang="it-IT" smtClean="0">
                <a:latin typeface="Arial" pitchFamily="34" charset="0"/>
              </a:rPr>
              <a:pPr>
                <a:defRPr/>
              </a:pPr>
              <a:t>38</a:t>
            </a:fld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DEAF-EF18-450C-BA99-B4B5D18BF4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77593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B37E-BFAA-4A7C-A036-016AF31A3D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635709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09A7-8876-420C-8641-F68CFB1769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230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55D2-7BAC-49E5-9C16-E25254CCF8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344351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91FF-087E-4F7B-B9A5-8F570BC7B5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34979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F62F-F675-4EC7-88A2-E7D37DDE35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87777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2BA1-9790-431F-AE68-517B80A910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51230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E41D-ED5D-4244-8D81-7BBEAC9B45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664142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16A0-F905-40B4-ADF6-6F4D8D745C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30648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EDC0-1C10-40B3-B1FC-058C7B9727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862659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E8B8-63C0-42EE-9926-35479F0E3F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3138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AA06B45-F572-4DC0-AE8E-77B82F265B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it/url?sa=i&amp;rct=j&amp;q=&amp;esrc=s&amp;source=images&amp;cd=&amp;cad=rja&amp;uact=8&amp;docid=vzoCGQklonkXfM&amp;tbnid=s3a0mfhDY2KdzM:&amp;ved=0CAUQjRw&amp;url=http%3A%2F%2Fpolitica.excite.it%2F&amp;ei=IpZJU_uoDoXPsgaPi4DoCw&amp;bvm=bv.64542518,d.bGE&amp;psig=AFQjCNEQUtsgWYuWqeP2SsaruS5v50t0Bg&amp;ust=139741785020675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t/url?sa=i&amp;rct=j&amp;q=&amp;esrc=s&amp;source=images&amp;cd=&amp;cad=rja&amp;uact=8&amp;ved=0CAcQjRw&amp;url=http%3A%2F%2Fwww.isismagrinimarchetti.it%2Fcalendario-scolastico&amp;ei=UCc1VZrWEsTOaPOegJgB&amp;bvm=bv.91071109,d.ZGU&amp;psig=AFQjCNFP-0TSj_KzvBvMsn1GUko3t-fcSw&amp;ust=142963319031469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it/imgres?imgurl&amp;imgrefurl=http%3A%2F%2Fwww.vip.it%2Fsvizzera-nasce-il-partito-contro-le-diapositive-ed-il-power-point%2Friunione-aziendale%2F&amp;h=0&amp;w=0&amp;tbnid=d-lD2kdfaYcb6M&amp;zoom=1&amp;tbnh=195&amp;tbnw=258&amp;docid=XgcSJDc8vifEOM&amp;tbm=isch&amp;ei=H5CHU5LVGca0PPmXgZgL&amp;ved=0CAUQsCUo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it/url?sa=i&amp;rct=j&amp;q=&amp;esrc=s&amp;source=images&amp;cd=&amp;cad=rja&amp;uact=8&amp;docid=3k6p6kAJIagXBM&amp;tbnid=r4E6oY3vwl_bkM:&amp;ved=0CAUQjRw&amp;url=http%3A%2F%2Fwww.adiantum.it%2Fpublic%2F2336-contratto-prematrimoniale--come-funziona-(se-funziona)-in-italia--.asp&amp;ei=c-SIU9mjLoGYO4m4gPAJ&amp;bvm=bv.67720277,d.d2k&amp;psig=AFQjCNEZcLlBQL8xBjXcUw7tZEPepWL8sg&amp;ust=140156669626755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google.it/url?sa=i&amp;rct=j&amp;q=&amp;esrc=s&amp;source=images&amp;cd=&amp;cad=rja&amp;uact=8&amp;ved=0CAcQjRw&amp;url=http%3A%2F%2Fwww.lasocietainclasse.it%2Flinks&amp;ei=C44zVdPwJZbxaL36gegP&amp;psig=AFQjCNFqRYCv2cMJZTaXgmbJtwkg0TZytA&amp;ust=14295283755324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CAcQjRw&amp;url=http%3A%2F%2Fwww.edeamicis.com%2FWEB3%2F!%2520!%2520%2520FORMAZIONE%2FFORMAZIONE.htm&amp;ei=QY4zVdOgLcrYat_pgNAF&amp;psig=AFQjCNFqRYCv2cMJZTaXgmbJtwkg0TZytA&amp;ust=1429528375532417" TargetMode="External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hyperlink" Target="http://www.google.it/url?sa=i&amp;rct=j&amp;q=&amp;esrc=s&amp;source=images&amp;cd=&amp;cad=rja&amp;uact=8&amp;ved=&amp;url=http%3A%2F%2Fwww.domotica.it%2Fexpo%2Fschede%2Fkblue_srl_ita.htm&amp;ei=t40zVZrjCsvQ7Ab0moHoAQ&amp;psig=AFQjCNFqRYCv2cMJZTaXgmbJtwkg0TZytA&amp;ust=1429528375532417" TargetMode="External"/><Relationship Id="rId9" Type="http://schemas.openxmlformats.org/officeDocument/2006/relationships/hyperlink" Target="http://www.google.it/url?sa=i&amp;rct=j&amp;q=&amp;esrc=s&amp;source=images&amp;cd=&amp;cad=rja&amp;uact=8&amp;ved=0CAcQjRw&amp;url=http%3A%2F%2Fwww.formazioneliguria.com%2Fcorsi-sicurezza%2Ffigure%2F55.html&amp;ei=lI4zVYvoAdPpaJ60gJAO&amp;psig=AFQjCNFG8k6LJCA0HLLWpLo_jezfEonL-A&amp;ust=1429528579202607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CAcQjRw&amp;url=http%3A%2F%2Fwww.gildacuneo.it%2F2013%2F07%2Fassegnazione-docenti-alle-classi-prerogativa-unilaterale-del-dirigente%2F&amp;ei=Y5YzVb_nNoOqaaqdgJAF&amp;psig=AFQjCNExq2LOcSJ3p4a0XSF0kHlkDF1Quw&amp;ust=14295305725876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it/url?sa=i&amp;rct=j&amp;q=&amp;esrc=s&amp;source=images&amp;cd=&amp;cad=rja&amp;uact=8&amp;ved=&amp;url=http%3A%2F%2Fwww.guide360.it%2Fdiventare-insegnante-di-sostegno.html&amp;ei=neUzVeCyO-S57gbS6YHACA&amp;bvm=bv.91071109,d.ZGU&amp;psig=AFQjCNFk2T2C3aKBXic4aDcICEbsUb-J8w&amp;ust=142955087850582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ile:///F:\neoassunti\04_Senni_oss_classe_26nov2015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it/url?sa=i&amp;rct=j&amp;q=&amp;esrc=s&amp;source=images&amp;cd=&amp;cad=rja&amp;uact=8&amp;ved=0CAcQjRw&amp;url=http%3A%2F%2Fwww.giadacarniato.com%2Fgaranzie-obbligatorie-che-devi-avere-se-acquisti-da-costruttore%2F&amp;ei=w0w1VaKMEpXgarnlgMAH&amp;bvm=bv.91071109,d.ZGU&amp;psig=AFQjCNEG8lq5WoFrhgXDz821GGemyIOlhg&amp;ust=1429642800539796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xqFQoTCK2xuua51scCFUc6FAod3KcEhA&amp;url=http%3A%2F%2Farchivio.isfol.it%2FNotizie%2FDettaglio%2Findex516f.html%3Fcodi_noti%3D4811%26cod_archivio%3D1&amp;ei=juzlVa2yE8f0UNzPkqAI&amp;psig=AFQjCNGy4agBvRjiZXZbxgq-dV-aKRxmjw&amp;ust=144121803176135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it/url?url=http://www.trasportinforma.it/%3Fp%3D4037&amp;rct=j&amp;frm=1&amp;q=&amp;esrc=s&amp;sa=U&amp;ei=Zdg0VcyBEMaKsAG494G4Dw&amp;ved=0CCYQ9QEwCA&amp;sig2=ncjkH6JJo5PFO7BlyLtnwg&amp;usg=AFQjCNGSuJwcC-xJdmkWIoRkJVootc-e9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google.it/url?sa=i&amp;rct=j&amp;q=&amp;esrc=s&amp;source=images&amp;cd=&amp;cad=rja&amp;uact=8&amp;ved=0CAcQjRw&amp;url=http%3A%2F%2Fgeo.soccorsolegale.it%2F&amp;ei=TEs1Ve32HpD3arjpgMgB&amp;bvm=bv.91071109,d.ZGU&amp;psig=AFQjCNGORmjFgbGmpjoS8l5VNzH8l4BloQ&amp;ust=142964242515097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t/url?sa=i&amp;rct=j&amp;q=&amp;esrc=s&amp;source=images&amp;cd=&amp;cad=rja&amp;uact=8&amp;ved=0CAcQjRw&amp;url=http%3A%2F%2Fwww.e-dna.it%2Fweb-agency%2Fformazione%2F&amp;ei=f-QzVcKXDs7oaJKagbgO&amp;bvm=bv.91071109,d.ZGU&amp;psig=AFQjCNEYX5fUugBazooCL_v275cxIluReA&amp;ust=142955051521959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rct=j&amp;q=&amp;esrc=s&amp;source=images&amp;cd=&amp;cad=rja&amp;uact=8&amp;ved=0CAcQjRw&amp;url=http%3A%2F%2Fwww.documentazione.info%2Fscuole-paritarie-in-europa-quanto-costano&amp;ei=hZQzVcrqDsL2avPwgOAC&amp;psig=AFQjCNFsVHEh4tWy8lfWJTeG3OP4WoLiDA&amp;ust=142953010401607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w&amp;url=http%3A%2F%2Fwww.gildacuneo.it%2F2013%2F07%2Fassegnazione-docenti-alle-classi-prerogativa-unilaterale-del-dirigente%2F&amp;ei=Y5YzVb_nNoOqaaqdgJAF&amp;psig=AFQjCNExq2LOcSJ3p4a0XSF0kHlkDF1Quw&amp;ust=142953057258766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547813" y="549275"/>
            <a:ext cx="6624637" cy="208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dirty="0"/>
          </a:p>
          <a:p>
            <a:pPr algn="ctr">
              <a:spcBef>
                <a:spcPts val="600"/>
              </a:spcBef>
              <a:defRPr/>
            </a:pPr>
            <a:r>
              <a:rPr lang="it-IT" sz="3600" b="1" dirty="0">
                <a:solidFill>
                  <a:schemeClr val="tx1"/>
                </a:solidFill>
                <a:latin typeface="Palace Script MT" pitchFamily="66" charset="0"/>
                <a:ea typeface="Verdana" pitchFamily="34" charset="0"/>
                <a:cs typeface="Verdana" pitchFamily="34" charset="0"/>
              </a:rPr>
              <a:t>Ministero dell’Istruzione, dell’ Università e della Ricerca</a:t>
            </a:r>
            <a:endParaRPr lang="it-IT" sz="3600" dirty="0">
              <a:solidFill>
                <a:schemeClr val="tx1"/>
              </a:solidFill>
              <a:latin typeface="Palace Script MT" pitchFamily="66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Scolastico Regionale per la Campania</a:t>
            </a:r>
          </a:p>
          <a:p>
            <a:pPr algn="ctr">
              <a:spcBef>
                <a:spcPts val="600"/>
              </a:spcBef>
              <a:defRPr/>
            </a:pP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GENERALE</a:t>
            </a:r>
          </a:p>
          <a:p>
            <a:pPr algn="ctr">
              <a:spcBef>
                <a:spcPts val="600"/>
              </a:spcBef>
              <a:defRPr/>
            </a:pP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IC3 “de Curtis Ungaretti” - Ercolano</a:t>
            </a:r>
            <a:endParaRPr lang="it-IT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051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122396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95478" y="5068341"/>
            <a:ext cx="8797002" cy="1384995"/>
          </a:xfrm>
          <a:prstGeom prst="rect">
            <a:avLst/>
          </a:prstGeom>
          <a:solidFill>
            <a:srgbClr val="FFFFCC">
              <a:alpha val="64000"/>
            </a:srgbClr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Incontro di Informazione </a:t>
            </a:r>
            <a:r>
              <a:rPr lang="it-IT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docenti neoassunti</a:t>
            </a:r>
          </a:p>
          <a:p>
            <a:pPr algn="ctr">
              <a:defRPr/>
            </a:pPr>
            <a:r>
              <a:rPr lang="it-IT" sz="2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a.s.</a:t>
            </a:r>
            <a:r>
              <a:rPr lang="it-IT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it-IT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2015/2016</a:t>
            </a:r>
          </a:p>
          <a:p>
            <a:pPr algn="ctr">
              <a:defRPr/>
            </a:pPr>
            <a:r>
              <a:rPr lang="it-IT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22/02/2016</a:t>
            </a:r>
            <a:endParaRPr lang="it-IT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62250"/>
            <a:ext cx="25209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sz="2800" smtClean="0"/>
              <a:t>I due percorsi (anno di prova – anno di di formazione) si integrano ed è necessario il superamento di entrambi ai fini della conferma in ruolo.</a:t>
            </a:r>
          </a:p>
          <a:p>
            <a:pPr algn="just"/>
            <a:r>
              <a:rPr lang="it-IT" altLang="it-IT" sz="2800" smtClean="0"/>
              <a:t> Al termine del periodo di prova e di formazione il docente sostiene un colloquio innanzi al </a:t>
            </a:r>
            <a:r>
              <a:rPr lang="it-IT" altLang="it-IT" sz="2800" b="1" smtClean="0"/>
              <a:t>Comitato di valutazione </a:t>
            </a:r>
            <a:r>
              <a:rPr lang="it-IT" altLang="it-IT" sz="2800" smtClean="0"/>
              <a:t>della scuola  in cui  effettua l’anno di prova.</a:t>
            </a:r>
          </a:p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33D4D-BE03-49F5-8DAD-CBE1CEDC2AF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8888" y="260350"/>
            <a:ext cx="6192837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L’integrazione dei percorsi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A012A-E044-4E25-9FE1-52862C989245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2708275"/>
            <a:ext cx="8207375" cy="3673475"/>
          </a:xfrm>
          <a:prstGeom prst="rect">
            <a:avLst/>
          </a:prstGeom>
          <a:solidFill>
            <a:schemeClr val="bg1"/>
          </a:solidFill>
          <a:ln w="603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it-IT" sz="2400" dirty="0" smtClean="0"/>
              <a:t>La legge n. 107/2015 introduce significativi cambiamenti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dirty="0" smtClean="0"/>
              <a:t>riguardo all’ anno di formazione e di prova.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dirty="0" smtClean="0"/>
              <a:t>I commi dal </a:t>
            </a:r>
            <a:r>
              <a:rPr lang="it-IT" sz="2400" b="1" dirty="0" smtClean="0"/>
              <a:t>115 al 120</a:t>
            </a:r>
            <a:r>
              <a:rPr lang="it-IT" sz="2400" dirty="0" smtClean="0"/>
              <a:t> trattano  la materia , specificando che, dopo la nomina in ruolo, il personale docente effettua un anno di formazione e prova ai fini della conferma in ruolo.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dirty="0" smtClean="0"/>
              <a:t>In qualunque caso, la </a:t>
            </a:r>
            <a:r>
              <a:rPr lang="it-IT" sz="2400" b="1" dirty="0" smtClean="0">
                <a:solidFill>
                  <a:srgbClr val="0000FF"/>
                </a:solidFill>
              </a:rPr>
              <a:t>ripetizione del periodo di prova comporta la partecipazione alle connesse attività di formazione</a:t>
            </a:r>
            <a:r>
              <a:rPr lang="it-IT" sz="2400" dirty="0" smtClean="0"/>
              <a:t>, che sono da considerarsi parte integrante dello stesso servizio di prova.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sz="2400" dirty="0" smtClean="0"/>
              <a:t> </a:t>
            </a:r>
            <a:r>
              <a:rPr lang="it-IT" sz="1800" dirty="0" smtClean="0"/>
              <a:t>(art. 2 D.M. 850/2015).</a:t>
            </a:r>
          </a:p>
          <a:p>
            <a:pPr eaLnBrk="1" hangingPunct="1">
              <a:spcBef>
                <a:spcPts val="0"/>
              </a:spcBef>
              <a:defRPr/>
            </a:pPr>
            <a:endParaRPr lang="it-IT" altLang="it-IT" sz="2400" kern="0" dirty="0" smtClean="0"/>
          </a:p>
        </p:txBody>
      </p:sp>
      <p:pic>
        <p:nvPicPr>
          <p:cNvPr id="12292" name="Picture 5" descr="https://encrypted-tbn0.gstatic.com/images?q=tbn:ANd9GcRz9f6kb02ZInVTl2aP-_0sjhoqGJL49w28shD95cxe9nkAKDR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32400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G:\Comunicazione Istituzionale\ARCHIVIO FOTOGRAFICO\JUNIOR CONSLUTING\Formzione manageri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20713"/>
            <a:ext cx="2952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it-IT" sz="2400" dirty="0" smtClean="0"/>
              <a:t>L'obbligo ad effettuare il periodo di formazione e di prova riguarda: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it-IT" sz="2400" dirty="0" smtClean="0"/>
              <a:t>i docenti </a:t>
            </a:r>
            <a:r>
              <a:rPr lang="it-IT" sz="2400" b="1" dirty="0" smtClean="0">
                <a:solidFill>
                  <a:srgbClr val="3399FF"/>
                </a:solidFill>
              </a:rPr>
              <a:t>neo-assunti con incarico a tempo indeterminato </a:t>
            </a:r>
            <a:r>
              <a:rPr lang="it-IT" sz="2400" dirty="0" smtClean="0"/>
              <a:t>che aspirino alla conferma in ruolo;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it-IT" sz="2400" dirty="0" smtClean="0"/>
              <a:t>i docenti per i quali sia stata richiesta la </a:t>
            </a:r>
            <a:r>
              <a:rPr lang="it-IT" sz="2400" b="1" dirty="0" smtClean="0">
                <a:solidFill>
                  <a:srgbClr val="0000FF"/>
                </a:solidFill>
              </a:rPr>
              <a:t>proroga del periodo di formazione e prova </a:t>
            </a:r>
            <a:r>
              <a:rPr lang="it-IT" sz="2400" dirty="0" smtClean="0"/>
              <a:t>o che </a:t>
            </a:r>
            <a:r>
              <a:rPr lang="it-IT" sz="2400" b="1" dirty="0" smtClean="0">
                <a:solidFill>
                  <a:srgbClr val="0000FF"/>
                </a:solidFill>
              </a:rPr>
              <a:t>non abbiano potuto completarlo </a:t>
            </a:r>
            <a:r>
              <a:rPr lang="it-IT" sz="2400" dirty="0" smtClean="0"/>
              <a:t>negli anni precedenti; 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it-IT" sz="2400" dirty="0" smtClean="0"/>
              <a:t>i docenti per i quali sia stato disposto il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passaggio di ruolo;</a:t>
            </a:r>
            <a:endParaRPr lang="it-IT" sz="2400" dirty="0" smtClean="0"/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it-IT" sz="2400" dirty="0" smtClean="0"/>
              <a:t>i docenti per i quali sia stata espressa </a:t>
            </a:r>
            <a:r>
              <a:rPr lang="it-IT" sz="2400" b="1" dirty="0" smtClean="0">
                <a:solidFill>
                  <a:srgbClr val="002060"/>
                </a:solidFill>
              </a:rPr>
              <a:t>valutazione negativa </a:t>
            </a:r>
            <a:r>
              <a:rPr lang="it-IT" sz="2400" dirty="0" smtClean="0"/>
              <a:t>del periodo di formazione e di prova. In tale ultimo caso è previsto un secondo periodo di formazione e di prova non rinnovabile.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4576B-FB66-40CC-A2EE-06A8954C91BE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260350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Destinatari </a:t>
            </a:r>
          </a:p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del periodo  di formazione e di prova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971550" y="2708275"/>
            <a:ext cx="6777038" cy="3097213"/>
          </a:xfrm>
        </p:spPr>
        <p:txBody>
          <a:bodyPr/>
          <a:lstStyle/>
          <a:p>
            <a:pPr algn="just"/>
            <a:endParaRPr lang="it-IT" altLang="it-IT" sz="2400" smtClean="0"/>
          </a:p>
          <a:p>
            <a:pPr algn="just"/>
            <a:r>
              <a:rPr lang="it-IT" altLang="it-IT" sz="2400" smtClean="0"/>
              <a:t>  Il superamento del periodo di formazione e prova è subordinato allo svolgimento di servizio effettivamente prestato per almeno </a:t>
            </a:r>
            <a:r>
              <a:rPr lang="it-IT" altLang="it-IT" sz="2400" b="1" smtClean="0"/>
              <a:t>180 giorni </a:t>
            </a:r>
            <a:r>
              <a:rPr lang="it-IT" altLang="it-IT" sz="2400" smtClean="0"/>
              <a:t>nel corso dell’anno scolastico, di cui almeno </a:t>
            </a:r>
            <a:r>
              <a:rPr lang="it-IT" altLang="it-IT" sz="2400" b="1" smtClean="0"/>
              <a:t>120 per le attività didattiche.</a:t>
            </a:r>
          </a:p>
          <a:p>
            <a:pPr algn="just">
              <a:buFont typeface="Arial" charset="0"/>
              <a:buNone/>
            </a:pPr>
            <a:r>
              <a:rPr lang="it-IT" altLang="it-IT" sz="2400" b="1" smtClean="0"/>
              <a:t>       </a:t>
            </a:r>
            <a:r>
              <a:rPr lang="it-IT" altLang="it-IT" sz="1800" smtClean="0"/>
              <a:t>(art. 3 D.M. 850/2015)</a:t>
            </a:r>
          </a:p>
          <a:p>
            <a:pPr algn="just"/>
            <a:endParaRPr lang="it-IT" altLang="it-IT" sz="240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8888" y="260350"/>
            <a:ext cx="6192837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Durata e servizi utili ai fini del periodo di formazione e di prova</a:t>
            </a:r>
          </a:p>
        </p:txBody>
      </p:sp>
      <p:sp>
        <p:nvSpPr>
          <p:cNvPr id="14340" name="AutoShape 5" descr="Risultati immagini per calend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4341" name="Picture 7" descr="https://encrypted-tbn1.gstatic.com/images?q=tbn:ANd9GcSsCHTj4DSLJceqsyh3EMFM5Zd7UTef53BplCYgBiIDxUCvYnhbC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2447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824413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it-IT" altLang="it-IT" sz="2400" smtClean="0"/>
              <a:t>Nei </a:t>
            </a:r>
            <a:r>
              <a:rPr lang="it-IT" altLang="it-IT" sz="2400" b="1" smtClean="0"/>
              <a:t>180 giorni </a:t>
            </a:r>
            <a:r>
              <a:rPr lang="it-IT" altLang="it-IT" sz="2400" b="1" smtClean="0">
                <a:solidFill>
                  <a:srgbClr val="3333CC"/>
                </a:solidFill>
              </a:rPr>
              <a:t>vanno considerati</a:t>
            </a:r>
            <a:r>
              <a:rPr lang="it-IT" altLang="it-IT" sz="2400" smtClean="0"/>
              <a:t>: </a:t>
            </a:r>
          </a:p>
          <a:p>
            <a:pPr>
              <a:buFont typeface="Arial" charset="0"/>
              <a:buNone/>
            </a:pPr>
            <a:r>
              <a:rPr lang="it-IT" altLang="it-IT" sz="2400" smtClean="0"/>
              <a:t>     le attività connesse al servizio scolastico, </a:t>
            </a:r>
          </a:p>
          <a:p>
            <a:pPr>
              <a:buFont typeface="Arial" charset="0"/>
              <a:buNone/>
            </a:pPr>
            <a:r>
              <a:rPr lang="it-IT" altLang="it-IT" sz="2400" smtClean="0"/>
              <a:t>     i periodi di sospensione delle lezioni e delle attività didattiche, </a:t>
            </a:r>
          </a:p>
          <a:p>
            <a:pPr>
              <a:buFont typeface="Arial" charset="0"/>
              <a:buNone/>
            </a:pPr>
            <a:r>
              <a:rPr lang="it-IT" altLang="it-IT" sz="2400" smtClean="0"/>
              <a:t>     gli esami, gli scrutini ed ogni altro impegno di servizio, </a:t>
            </a:r>
          </a:p>
          <a:p>
            <a:pPr>
              <a:buFont typeface="Arial" charset="0"/>
              <a:buNone/>
            </a:pPr>
            <a:r>
              <a:rPr lang="it-IT" altLang="it-IT" sz="2400" smtClean="0"/>
              <a:t>     il primo mese del periodo di astensione obbligatoria dal servizio per gravidanza.</a:t>
            </a:r>
          </a:p>
          <a:p>
            <a:pPr>
              <a:buFont typeface="Arial" charset="0"/>
              <a:buNone/>
            </a:pPr>
            <a:endParaRPr lang="it-IT" altLang="it-IT" sz="2400" smtClean="0"/>
          </a:p>
          <a:p>
            <a:pPr>
              <a:buFont typeface="Arial" charset="0"/>
              <a:buNone/>
            </a:pPr>
            <a:r>
              <a:rPr lang="it-IT" altLang="it-IT" sz="2400" smtClean="0"/>
              <a:t>Nei </a:t>
            </a:r>
            <a:r>
              <a:rPr lang="it-IT" altLang="it-IT" sz="2400" b="1" smtClean="0"/>
              <a:t>180 giorni </a:t>
            </a:r>
            <a:r>
              <a:rPr lang="it-IT" altLang="it-IT" sz="2400" b="1" smtClean="0">
                <a:solidFill>
                  <a:srgbClr val="0000FF"/>
                </a:solidFill>
              </a:rPr>
              <a:t>non vanno considerati </a:t>
            </a:r>
            <a:r>
              <a:rPr lang="it-IT" altLang="it-IT" sz="2400" smtClean="0"/>
              <a:t>i giorni: </a:t>
            </a:r>
          </a:p>
          <a:p>
            <a:pPr>
              <a:buFont typeface="Arial" charset="0"/>
              <a:buNone/>
            </a:pPr>
            <a:r>
              <a:rPr lang="it-IT" altLang="it-IT" sz="2400" smtClean="0"/>
              <a:t>     di congedo ordinario e straordinario</a:t>
            </a:r>
          </a:p>
          <a:p>
            <a:pPr>
              <a:buFont typeface="Arial" charset="0"/>
              <a:buNone/>
            </a:pPr>
            <a:r>
              <a:rPr lang="it-IT" altLang="it-IT" sz="2400" smtClean="0"/>
              <a:t>     di aspettativa a qualunque titolo.</a:t>
            </a:r>
          </a:p>
          <a:p>
            <a:pPr>
              <a:buFont typeface="Arial" charset="0"/>
              <a:buNone/>
            </a:pPr>
            <a:endParaRPr lang="it-IT" altLang="it-IT" sz="2400" smtClean="0"/>
          </a:p>
          <a:p>
            <a:endParaRPr lang="it-IT" altLang="it-IT" sz="2400" smtClean="0"/>
          </a:p>
        </p:txBody>
      </p:sp>
      <p:sp>
        <p:nvSpPr>
          <p:cNvPr id="4" name="Freccia a destra 3"/>
          <p:cNvSpPr/>
          <p:nvPr/>
        </p:nvSpPr>
        <p:spPr>
          <a:xfrm>
            <a:off x="468313" y="1412875"/>
            <a:ext cx="35877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468313" y="1844675"/>
            <a:ext cx="35877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468313" y="2276475"/>
            <a:ext cx="35877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468313" y="2708275"/>
            <a:ext cx="35877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68313" y="4365625"/>
            <a:ext cx="358775" cy="36036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68313" y="4868863"/>
            <a:ext cx="358775" cy="36036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3575" y="1773238"/>
            <a:ext cx="7724775" cy="28082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sz="2400" dirty="0"/>
              <a:t>Nei </a:t>
            </a:r>
            <a:r>
              <a:rPr lang="it-IT" sz="2400" b="1" dirty="0"/>
              <a:t>120 giorni </a:t>
            </a:r>
            <a:r>
              <a:rPr lang="it-IT" sz="2400" dirty="0"/>
              <a:t>di attività didattica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vanno compresi</a:t>
            </a:r>
            <a:r>
              <a:rPr lang="it-IT" sz="2400" dirty="0"/>
              <a:t>: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2400" dirty="0"/>
              <a:t> </a:t>
            </a:r>
            <a:r>
              <a:rPr lang="it-IT" sz="2400" dirty="0" smtClean="0"/>
              <a:t>   </a:t>
            </a:r>
            <a:r>
              <a:rPr lang="it-IT" sz="2400" dirty="0"/>
              <a:t>i giorni effettivi di </a:t>
            </a:r>
            <a:r>
              <a:rPr lang="it-IT" sz="2400" dirty="0" smtClean="0"/>
              <a:t>insegnamento;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2400" dirty="0" smtClean="0"/>
              <a:t>    i giorni impiegati presso la sede di servizio per ogni altra attività preordinata al migliore svolgimento dell’azione didattica, ivi comprese la valutazione</a:t>
            </a:r>
            <a:r>
              <a:rPr lang="it-IT" sz="2400" dirty="0"/>
              <a:t>, </a:t>
            </a:r>
            <a:r>
              <a:rPr lang="it-IT" sz="2400" dirty="0" smtClean="0"/>
              <a:t>la progettazione</a:t>
            </a:r>
            <a:r>
              <a:rPr lang="it-IT" sz="2400" dirty="0"/>
              <a:t>, </a:t>
            </a:r>
            <a:r>
              <a:rPr lang="it-IT" sz="2400" dirty="0" smtClean="0"/>
              <a:t>la formazione, le attività collegiali.</a:t>
            </a:r>
            <a:endParaRPr lang="it-IT" sz="2400" dirty="0"/>
          </a:p>
          <a:p>
            <a:pPr>
              <a:buFont typeface="Arial" pitchFamily="34" charset="0"/>
              <a:buChar char="•"/>
              <a:defRPr/>
            </a:pPr>
            <a:endParaRPr lang="it-IT" sz="2400" dirty="0"/>
          </a:p>
        </p:txBody>
      </p:sp>
      <p:sp>
        <p:nvSpPr>
          <p:cNvPr id="4" name="Freccia a destra 3"/>
          <p:cNvSpPr/>
          <p:nvPr/>
        </p:nvSpPr>
        <p:spPr>
          <a:xfrm>
            <a:off x="611188" y="2276475"/>
            <a:ext cx="360362" cy="36036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611188" y="2781300"/>
            <a:ext cx="360362" cy="36036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76712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it-IT" altLang="it-IT" sz="2400" smtClean="0"/>
              <a:t> In caso di differimento della presa di servizio, il periodo di formazione e prova può essere svolto nell’anno scolastico di decorrenza giuridica della nomina anche presso l’istituzione scolastica statale ove è svolta l’eventuale supplenza annuale o sino al termine del servizio purché sul </a:t>
            </a:r>
            <a:r>
              <a:rPr lang="it-IT" altLang="it-IT" sz="2400" b="1" smtClean="0">
                <a:solidFill>
                  <a:srgbClr val="0033CC"/>
                </a:solidFill>
              </a:rPr>
              <a:t>medesimo posto o classe di concorso affine.</a:t>
            </a:r>
          </a:p>
          <a:p>
            <a:pPr algn="just"/>
            <a:r>
              <a:rPr lang="it-IT" altLang="it-IT" sz="2400" smtClean="0"/>
              <a:t> In tale caso la formazione è effettuata con riferimento al posto  o alla classe i concorso di immissione in ruolo.</a:t>
            </a:r>
            <a:endParaRPr lang="it-IT" altLang="it-IT" sz="28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EED21-5E1C-4212-A09D-E4E68F6DC99D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260350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Differimento della presa di servizio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4176713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it-IT" altLang="it-IT" sz="2400" smtClean="0"/>
              <a:t> Il docente che presta servizio in qualità di supplente può svolgere, </a:t>
            </a:r>
            <a:r>
              <a:rPr lang="it-IT" altLang="it-IT" sz="2400" b="1" smtClean="0">
                <a:solidFill>
                  <a:srgbClr val="002060"/>
                </a:solidFill>
              </a:rPr>
              <a:t>su richiesta </a:t>
            </a:r>
            <a:r>
              <a:rPr lang="it-IT" altLang="it-IT" sz="2400" smtClean="0"/>
              <a:t>e a seguito di </a:t>
            </a:r>
            <a:r>
              <a:rPr lang="it-IT" altLang="it-IT" sz="2400" b="1" smtClean="0">
                <a:solidFill>
                  <a:srgbClr val="002060"/>
                </a:solidFill>
              </a:rPr>
              <a:t>autorizzazione del Dirigente dell’Ambito Territoriale </a:t>
            </a:r>
            <a:r>
              <a:rPr lang="it-IT" altLang="it-IT" sz="2400" smtClean="0"/>
              <a:t>competente, il periodo di prova e formazione nella scuola di servizio, nel rispetto dei seguenti  criteri: </a:t>
            </a:r>
          </a:p>
          <a:p>
            <a:pPr algn="just"/>
            <a:r>
              <a:rPr lang="it-IT" altLang="it-IT" sz="2000" smtClean="0"/>
              <a:t>a) la supplenza su posto di </a:t>
            </a:r>
            <a:r>
              <a:rPr lang="it-IT" altLang="it-IT" sz="2000" b="1" u="sng" smtClean="0">
                <a:solidFill>
                  <a:srgbClr val="3366FF"/>
                </a:solidFill>
              </a:rPr>
              <a:t>sostegno per la scuola dell’infanzia e per la scuola primaria </a:t>
            </a:r>
            <a:r>
              <a:rPr lang="it-IT" altLang="it-IT" sz="2000" smtClean="0"/>
              <a:t>è valida indifferentemente ai fini dello svolgimento del periodo di prova su posto di sostegno per la scuola dell’infanzia o primaria; </a:t>
            </a:r>
          </a:p>
          <a:p>
            <a:pPr algn="just"/>
            <a:r>
              <a:rPr lang="it-IT" altLang="it-IT" sz="2000" smtClean="0"/>
              <a:t>b) la supplenza su posto di </a:t>
            </a:r>
            <a:r>
              <a:rPr lang="it-IT" altLang="it-IT" sz="2000" b="1" u="sng" smtClean="0">
                <a:solidFill>
                  <a:srgbClr val="3333CC"/>
                </a:solidFill>
              </a:rPr>
              <a:t>sostegno per la scuola secondaria di primo e di secondo grado </a:t>
            </a:r>
            <a:r>
              <a:rPr lang="it-IT" altLang="it-IT" sz="2000" smtClean="0"/>
              <a:t>è valida indifferentemente ai fini dello svolgimento del periodo di prova su posto di sostegno per la scuola secondaria di primo e di secondo grado; </a:t>
            </a:r>
          </a:p>
          <a:p>
            <a:pPr algn="just"/>
            <a:r>
              <a:rPr lang="it-IT" altLang="it-IT" sz="2000" smtClean="0"/>
              <a:t>c) per le classi di concorso, la supplenza è valida sullo specifico grado di istruzione e in considerazione della </a:t>
            </a:r>
            <a:r>
              <a:rPr lang="it-IT" altLang="it-IT" sz="2000" b="1" u="sng" smtClean="0">
                <a:solidFill>
                  <a:srgbClr val="0000FF"/>
                </a:solidFill>
              </a:rPr>
              <a:t>corrispondenza degli insegnamenti impartiti con quelli relativi alla classe di concorso di immissione in ruolo</a:t>
            </a:r>
            <a:r>
              <a:rPr lang="it-IT" altLang="it-IT" sz="2000" smtClean="0"/>
              <a:t>. </a:t>
            </a:r>
          </a:p>
          <a:p>
            <a:pPr algn="just"/>
            <a:endParaRPr lang="it-IT" altLang="it-IT" sz="24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7367D-004C-4DDF-B126-83DF863AF81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260350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Particolari situazioni di servizio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1E0F7-8F62-4FED-91B1-B9578637E3C1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2276475"/>
            <a:ext cx="8207375" cy="1512888"/>
          </a:xfrm>
          <a:prstGeom prst="rect">
            <a:avLst/>
          </a:prstGeom>
          <a:solidFill>
            <a:srgbClr val="99CCFF"/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it-IT" altLang="it-IT" sz="28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b="1" kern="0" dirty="0" smtClean="0"/>
              <a:t>Aspetti didattici, organizzativi e amministrativi</a:t>
            </a:r>
          </a:p>
        </p:txBody>
      </p:sp>
      <p:pic>
        <p:nvPicPr>
          <p:cNvPr id="19460" name="Picture 2" descr="https://encrypted-tbn3.gstatic.com/images?q=tbn:ANd9GcRE12sw25IubcbfMy_5p05FlaU48KnnV_6BIM44tGhXwbOueKzAtDPjHEP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2159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ITF0160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49275"/>
            <a:ext cx="19446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estate%202006%20grecia3%200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18002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wko1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21163"/>
            <a:ext cx="208756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2916238" y="6237288"/>
            <a:ext cx="3959225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</a:rPr>
              <a:t>Anna Maria Di </a:t>
            </a:r>
            <a:r>
              <a:rPr lang="it-IT" dirty="0" err="1" smtClean="0">
                <a:solidFill>
                  <a:schemeClr val="tx1"/>
                </a:solidFill>
              </a:rPr>
              <a:t>Nocera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dirty="0" smtClean="0">
                <a:solidFill>
                  <a:schemeClr val="tx1"/>
                </a:solidFill>
              </a:rPr>
              <a:t>Dirigente Scolastico</a:t>
            </a:r>
          </a:p>
          <a:p>
            <a:pPr>
              <a:defRPr/>
            </a:pPr>
            <a:r>
              <a:rPr lang="it-IT" dirty="0" smtClean="0">
                <a:solidFill>
                  <a:schemeClr val="tx1"/>
                </a:solidFill>
              </a:rPr>
              <a:t>Referente regionale formazione docenti neoassunti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dirty="0"/>
              <a:t>Il periodo di prova e di formazione dei docenti e degli educatori neo assunti ha l’obiettivo di </a:t>
            </a:r>
            <a:r>
              <a:rPr lang="it-IT" dirty="0" smtClean="0"/>
              <a:t>verificare</a:t>
            </a:r>
            <a:r>
              <a:rPr lang="it-IT" dirty="0"/>
              <a:t>: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rgbClr val="0000FF"/>
                </a:solidFill>
              </a:rPr>
              <a:t>corretto possesso ed esercizio delle </a:t>
            </a:r>
            <a:r>
              <a:rPr lang="it-IT" b="1" dirty="0">
                <a:solidFill>
                  <a:srgbClr val="0000FF"/>
                </a:solidFill>
              </a:rPr>
              <a:t>competenze culturali, disciplinari, didattiche </a:t>
            </a:r>
            <a:r>
              <a:rPr lang="it-IT" b="1" dirty="0" smtClean="0">
                <a:solidFill>
                  <a:srgbClr val="0000FF"/>
                </a:solidFill>
              </a:rPr>
              <a:t>e metodologiche </a:t>
            </a:r>
            <a:r>
              <a:rPr lang="it-IT" dirty="0" smtClean="0"/>
              <a:t>con riferimento ai nuclei fondanti dei saperi, ai traguardi di competenza e agli obiettivi di apprendimento previsti dagli ordinamenti vigenti;</a:t>
            </a:r>
            <a:endParaRPr lang="it-IT" dirty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rgbClr val="3366FF"/>
                </a:solidFill>
              </a:rPr>
              <a:t>corretto possesso ed esercizio delle </a:t>
            </a:r>
            <a:r>
              <a:rPr lang="it-IT" b="1" dirty="0">
                <a:solidFill>
                  <a:srgbClr val="3366FF"/>
                </a:solidFill>
              </a:rPr>
              <a:t>competenze relazionali, organizzative e </a:t>
            </a:r>
            <a:r>
              <a:rPr lang="it-IT" b="1" dirty="0" smtClean="0">
                <a:solidFill>
                  <a:srgbClr val="3366FF"/>
                </a:solidFill>
              </a:rPr>
              <a:t>gestionali</a:t>
            </a:r>
            <a:r>
              <a:rPr lang="it-IT" dirty="0" smtClean="0"/>
              <a:t>; </a:t>
            </a:r>
            <a:endParaRPr lang="it-IT" dirty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l’</a:t>
            </a:r>
            <a:r>
              <a:rPr lang="it-IT" b="1" dirty="0" smtClean="0">
                <a:solidFill>
                  <a:srgbClr val="0033CC"/>
                </a:solidFill>
              </a:rPr>
              <a:t>osservanza dei doveri connessi con lo status </a:t>
            </a:r>
            <a:r>
              <a:rPr lang="it-IT" b="1" dirty="0">
                <a:solidFill>
                  <a:srgbClr val="0033CC"/>
                </a:solidFill>
              </a:rPr>
              <a:t>di dipendente pubblico </a:t>
            </a:r>
            <a:r>
              <a:rPr lang="it-IT" dirty="0"/>
              <a:t>e inerenti la funzione docente; </a:t>
            </a:r>
            <a:endParaRPr lang="it-IT" dirty="0" smtClean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la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partecipazione alle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attività formative 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il raggiungimento degli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obiettivi </a:t>
            </a:r>
            <a:r>
              <a:rPr lang="it-IT" dirty="0" smtClean="0"/>
              <a:t> dalle stesse previsti.</a:t>
            </a:r>
            <a:endParaRPr lang="it-IT" dirty="0"/>
          </a:p>
          <a:p>
            <a:pPr algn="just">
              <a:buFont typeface="Arial" pitchFamily="34" charset="0"/>
              <a:buChar char="•"/>
              <a:defRPr/>
            </a:pPr>
            <a:endParaRPr lang="it-IT" dirty="0"/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260350"/>
            <a:ext cx="78486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Criteri per la valutazione del docente in periodo di formazione e di prova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107950" y="227647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7950" y="3860800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07950" y="458152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07950" y="522922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545137"/>
          </a:xfrm>
          <a:solidFill>
            <a:schemeClr val="bg1"/>
          </a:solidFill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it-IT" sz="2400" b="1" dirty="0" smtClean="0"/>
              <a:t>1. Oggetto, finalità e destinatari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/>
              <a:t>         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Finalità dell’anno di prova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Fonti normative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Rapporto tra anno di prova e anno di formazione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L’integrazione dei percorsi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Destinatari dell’anno di  prova e dell’anno di formazione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Durata e servizi utili ai fini del periodo di formazione e di prova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Differimento della presa di servizio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Particolari  situazioni di servizio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endParaRPr lang="it-IT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2400" b="1" dirty="0" smtClean="0"/>
              <a:t>2. Aspetti didattici, organizzativi e amministrativi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/>
              <a:t>           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Criteri per la valutazione del docente in periodo di formazione e di prova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Bilancio delle competenze, analisi dei bisogni e obiettivi della formazione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Le quattro fasi del percorso formativo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Il Docente Tutor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Il portfolio professionale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Procedure per la valutazione del periodo di formazione e di prova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             La conferma in ruolo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endParaRPr lang="it-IT" sz="1800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01736-3A40-4082-8B51-58D52FC6FD75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5513" y="44450"/>
            <a:ext cx="4321175" cy="863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CONTENUTI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400675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it-IT" dirty="0"/>
              <a:t>Per </a:t>
            </a:r>
            <a:r>
              <a:rPr lang="it-IT" dirty="0" smtClean="0"/>
              <a:t>dette finalità </a:t>
            </a:r>
            <a:r>
              <a:rPr lang="it-IT" dirty="0"/>
              <a:t>il </a:t>
            </a:r>
            <a:r>
              <a:rPr lang="it-IT" dirty="0" smtClean="0"/>
              <a:t>Dirigente </a:t>
            </a:r>
            <a:r>
              <a:rPr lang="it-IT" dirty="0"/>
              <a:t>S</a:t>
            </a:r>
            <a:r>
              <a:rPr lang="it-IT" dirty="0" smtClean="0"/>
              <a:t>colastico </a:t>
            </a:r>
            <a:r>
              <a:rPr lang="it-IT" dirty="0"/>
              <a:t>mette a disposizione del docente: </a:t>
            </a:r>
            <a:endParaRPr lang="it-IT" dirty="0" smtClean="0"/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  <a:p>
            <a:pPr>
              <a:buFont typeface="Arial" pitchFamily="34" charset="0"/>
              <a:buNone/>
              <a:defRPr/>
            </a:pPr>
            <a:r>
              <a:rPr lang="it-IT" dirty="0"/>
              <a:t>• il </a:t>
            </a:r>
            <a:r>
              <a:rPr lang="it-IT" dirty="0" smtClean="0"/>
              <a:t>Piano dell’Offerta Formativa</a:t>
            </a:r>
            <a:r>
              <a:rPr lang="it-IT" dirty="0"/>
              <a:t>, </a:t>
            </a:r>
          </a:p>
          <a:p>
            <a:pPr>
              <a:buFont typeface="Arial" pitchFamily="34" charset="0"/>
              <a:buNone/>
              <a:defRPr/>
            </a:pPr>
            <a:r>
              <a:rPr lang="it-IT" dirty="0"/>
              <a:t>• la documentazione tecnico-didattica delle classi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dirty="0" smtClean="0"/>
              <a:t>   di </a:t>
            </a:r>
            <a:r>
              <a:rPr lang="it-IT" dirty="0"/>
              <a:t>pertinenza del docente neo immesso in </a:t>
            </a:r>
            <a:r>
              <a:rPr lang="it-IT" dirty="0" smtClean="0"/>
              <a:t>ruolo.</a:t>
            </a:r>
          </a:p>
          <a:p>
            <a:pPr>
              <a:buFont typeface="Arial" pitchFamily="34" charset="0"/>
              <a:buNone/>
              <a:defRPr/>
            </a:pP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dirty="0" smtClean="0"/>
              <a:t>                 Sulla base di  </a:t>
            </a:r>
            <a:r>
              <a:rPr lang="it-IT" dirty="0"/>
              <a:t>tali documenti </a:t>
            </a:r>
            <a:r>
              <a:rPr lang="it-IT" dirty="0" smtClean="0"/>
              <a:t>il docente </a:t>
            </a:r>
            <a:r>
              <a:rPr lang="it-IT" dirty="0"/>
              <a:t>predispone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dirty="0" smtClean="0"/>
              <a:t>                 la  programmazione </a:t>
            </a:r>
            <a:r>
              <a:rPr lang="it-IT" dirty="0"/>
              <a:t>annuale: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sugli </a:t>
            </a:r>
            <a:r>
              <a:rPr lang="it-IT" b="1" dirty="0">
                <a:solidFill>
                  <a:srgbClr val="0033CC"/>
                </a:solidFill>
              </a:rPr>
              <a:t>esiti </a:t>
            </a:r>
            <a:r>
              <a:rPr lang="it-IT" b="1" dirty="0" smtClean="0">
                <a:solidFill>
                  <a:srgbClr val="0033CC"/>
                </a:solidFill>
              </a:rPr>
              <a:t>di apprendimento </a:t>
            </a:r>
            <a:r>
              <a:rPr lang="it-IT" dirty="0"/>
              <a:t>attesi,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sulle </a:t>
            </a:r>
            <a:r>
              <a:rPr lang="it-IT" b="1" dirty="0">
                <a:solidFill>
                  <a:srgbClr val="0033CC"/>
                </a:solidFill>
              </a:rPr>
              <a:t>metodologie didattiche </a:t>
            </a:r>
            <a:r>
              <a:rPr lang="it-IT" dirty="0"/>
              <a:t>da utilizzare,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sulle </a:t>
            </a:r>
            <a:r>
              <a:rPr lang="it-IT" b="1" dirty="0">
                <a:solidFill>
                  <a:srgbClr val="0033CC"/>
                </a:solidFill>
              </a:rPr>
              <a:t>strategie inclusive </a:t>
            </a:r>
            <a:r>
              <a:rPr lang="it-IT" dirty="0"/>
              <a:t>per gli alunni BES e per le eccellenze,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sugli </a:t>
            </a:r>
            <a:r>
              <a:rPr lang="it-IT" b="1" dirty="0">
                <a:solidFill>
                  <a:srgbClr val="0033CC"/>
                </a:solidFill>
              </a:rPr>
              <a:t>strumenti e sui criteri di valutazione </a:t>
            </a:r>
            <a:r>
              <a:rPr lang="it-IT" dirty="0"/>
              <a:t>degli alunni.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altLang="it-IT" sz="4000" b="1" dirty="0" smtClean="0"/>
              <a:t> </a:t>
            </a:r>
            <a:r>
              <a:rPr lang="it-IT" altLang="it-IT" sz="2300" dirty="0" smtClean="0"/>
              <a:t>(art. 4 D.M. 850/2015)</a:t>
            </a:r>
            <a:endParaRPr lang="it-IT" sz="2300" dirty="0"/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21507" name="Picture 4" descr="libro_ape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1628775"/>
            <a:ext cx="1252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Foto%20Protoco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2969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950" y="44450"/>
            <a:ext cx="9036050" cy="10080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2064" indent="-512064" algn="just" eaLnBrk="0" hangingPunct="0">
              <a:spcBef>
                <a:spcPts val="600"/>
              </a:spcBef>
              <a:spcAft>
                <a:spcPts val="0"/>
              </a:spcAft>
              <a:buSzPts val="2500"/>
              <a:defRPr/>
            </a:pPr>
            <a:r>
              <a:rPr lang="it-IT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criterio a)</a:t>
            </a:r>
            <a:r>
              <a:rPr lang="it-IT" sz="1600" dirty="0">
                <a:latin typeface="Calibri"/>
                <a:cs typeface="+mn-cs"/>
              </a:rPr>
              <a:t> il </a:t>
            </a:r>
            <a:r>
              <a:rPr lang="it-IT" sz="1600" b="1" dirty="0">
                <a:solidFill>
                  <a:srgbClr val="0000FF"/>
                </a:solidFill>
                <a:latin typeface="Calibri"/>
                <a:cs typeface="+mn-cs"/>
              </a:rPr>
              <a:t>corretto possesso ed esercizio delle competenze culturali, disciplinari, didattiche e metodologiche </a:t>
            </a:r>
            <a:r>
              <a:rPr lang="it-IT" sz="1600" dirty="0">
                <a:latin typeface="Calibri"/>
                <a:cs typeface="+mn-cs"/>
              </a:rPr>
              <a:t>con riferimento ai nuclei fondanti dei saperi, ai traguardi di competenza e agli obiettivi di apprendimento previsti dagli ordinamenti vigenti;</a:t>
            </a:r>
            <a:endParaRPr lang="it-IT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08100"/>
            <a:ext cx="7715250" cy="399256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it-IT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000" dirty="0" smtClean="0"/>
              <a:t>Ai fini della verifica del criterio b) sono valutate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l’</a:t>
            </a:r>
            <a:r>
              <a:rPr lang="it-IT" sz="3000" b="1" dirty="0" smtClean="0">
                <a:solidFill>
                  <a:srgbClr val="0033CC"/>
                </a:solidFill>
              </a:rPr>
              <a:t>attitudine </a:t>
            </a:r>
            <a:r>
              <a:rPr lang="it-IT" sz="3000" b="1" dirty="0">
                <a:solidFill>
                  <a:srgbClr val="0033CC"/>
                </a:solidFill>
              </a:rPr>
              <a:t>collaborativa del docente</a:t>
            </a:r>
            <a:r>
              <a:rPr lang="it-IT" sz="3000" dirty="0"/>
              <a:t>: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000" dirty="0" smtClean="0"/>
              <a:t> </a:t>
            </a:r>
            <a:r>
              <a:rPr lang="it-IT" sz="3000" dirty="0"/>
              <a:t>nei contesti didattici, progettuali, collegiali,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000" dirty="0" smtClean="0"/>
              <a:t>con </a:t>
            </a:r>
            <a:r>
              <a:rPr lang="it-IT" sz="3000" dirty="0"/>
              <a:t>le famiglie e con il personale </a:t>
            </a:r>
            <a:r>
              <a:rPr lang="it-IT" sz="3000" dirty="0" smtClean="0"/>
              <a:t>scolastico; </a:t>
            </a:r>
            <a:endParaRPr lang="it-IT" sz="3000" dirty="0"/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la </a:t>
            </a:r>
            <a:r>
              <a:rPr lang="it-IT" sz="3000" b="1" dirty="0">
                <a:solidFill>
                  <a:srgbClr val="0033CC"/>
                </a:solidFill>
              </a:rPr>
              <a:t>capacità di affrontare situazioni relazionali </a:t>
            </a:r>
            <a:r>
              <a:rPr lang="it-IT" sz="3000" dirty="0"/>
              <a:t>complesse e dinamiche </a:t>
            </a:r>
            <a:r>
              <a:rPr lang="it-IT" sz="3000" dirty="0" smtClean="0"/>
              <a:t>interculturali; </a:t>
            </a:r>
            <a:endParaRPr lang="it-IT" sz="3000" dirty="0"/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la </a:t>
            </a:r>
            <a:r>
              <a:rPr lang="it-IT" sz="3000" b="1" dirty="0">
                <a:solidFill>
                  <a:srgbClr val="0033CC"/>
                </a:solidFill>
              </a:rPr>
              <a:t>partecipazione attiva </a:t>
            </a:r>
            <a:r>
              <a:rPr lang="it-IT" sz="3000" dirty="0"/>
              <a:t>e il sostegno ai piani di miglioramento dell’istituzione scolastica. </a:t>
            </a:r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950" y="44450"/>
            <a:ext cx="7343775" cy="10080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b)</a:t>
            </a:r>
            <a:r>
              <a:rPr lang="it-IT" dirty="0"/>
              <a:t> il </a:t>
            </a:r>
            <a:r>
              <a:rPr lang="it-IT" b="1" dirty="0">
                <a:solidFill>
                  <a:srgbClr val="3366FF"/>
                </a:solidFill>
              </a:rPr>
              <a:t>corretto possesso ed esercizio delle competenze relazionali, organizzative e gestionali</a:t>
            </a:r>
            <a:endParaRPr lang="it-IT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941888"/>
            <a:ext cx="1219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tavolo_lavoro"/>
          <p:cNvPicPr>
            <a:picLocks noChangeAspect="1" noChangeArrowheads="1"/>
          </p:cNvPicPr>
          <p:nvPr/>
        </p:nvPicPr>
        <p:blipFill>
          <a:blip r:embed="rId3" cstate="print">
            <a:lum bright="-16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661025"/>
            <a:ext cx="18002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PAA0410000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143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457200" y="1308100"/>
            <a:ext cx="7715250" cy="3992563"/>
          </a:xfrm>
        </p:spPr>
        <p:txBody>
          <a:bodyPr/>
          <a:lstStyle/>
          <a:p>
            <a:endParaRPr lang="it-IT" altLang="it-IT" smtClean="0"/>
          </a:p>
          <a:p>
            <a:pPr algn="just"/>
            <a:r>
              <a:rPr lang="it-IT" altLang="it-IT" sz="3000" smtClean="0"/>
              <a:t>Ai fini della verifica del criterio c) </a:t>
            </a:r>
          </a:p>
          <a:p>
            <a:pPr algn="just">
              <a:buFont typeface="Arial" charset="0"/>
              <a:buNone/>
            </a:pPr>
            <a:r>
              <a:rPr lang="it-IT" altLang="it-IT" sz="3000" smtClean="0"/>
              <a:t>    costituiscono parametri di riferimento:</a:t>
            </a:r>
          </a:p>
          <a:p>
            <a:pPr algn="just">
              <a:buFontTx/>
              <a:buChar char="-"/>
            </a:pPr>
            <a:r>
              <a:rPr lang="it-IT" altLang="it-IT" sz="3000" smtClean="0"/>
              <a:t>Il D. Lgs. n. 165/2001;</a:t>
            </a:r>
          </a:p>
          <a:p>
            <a:pPr algn="just">
              <a:buFontTx/>
              <a:buChar char="-"/>
            </a:pPr>
            <a:r>
              <a:rPr lang="it-IT" altLang="it-IT" sz="3000" smtClean="0"/>
              <a:t>Il DPR n. 62/2013</a:t>
            </a:r>
            <a:r>
              <a:rPr lang="it-IT" altLang="it-IT" sz="2800" b="1" smtClean="0"/>
              <a:t> </a:t>
            </a:r>
            <a:r>
              <a:rPr lang="it-IT" altLang="it-IT" sz="2400" smtClean="0"/>
              <a:t>(Regolamento recante il Codice di comportamento dei dipendenti pubblici);</a:t>
            </a:r>
          </a:p>
          <a:p>
            <a:pPr algn="just">
              <a:buFontTx/>
              <a:buChar char="-"/>
            </a:pPr>
            <a:r>
              <a:rPr lang="it-IT" altLang="it-IT" sz="3000" smtClean="0"/>
              <a:t>Il regolamento dell’istituzione scolastica.</a:t>
            </a:r>
          </a:p>
          <a:p>
            <a:pPr algn="just">
              <a:buFont typeface="Arial" charset="0"/>
              <a:buNone/>
            </a:pPr>
            <a:endParaRPr lang="it-IT" altLang="it-IT" sz="300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950" y="44450"/>
            <a:ext cx="8785225" cy="10080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c) </a:t>
            </a:r>
            <a:r>
              <a:rPr lang="it-IT" dirty="0"/>
              <a:t>l’</a:t>
            </a:r>
            <a:r>
              <a:rPr lang="it-IT" b="1" dirty="0">
                <a:solidFill>
                  <a:srgbClr val="0033CC"/>
                </a:solidFill>
              </a:rPr>
              <a:t>osservanza dei doveri connessi con lo status di dipendente pubblico </a:t>
            </a:r>
            <a:r>
              <a:rPr lang="it-IT" dirty="0"/>
              <a:t>e inerenti la funzione docente</a:t>
            </a:r>
            <a:endParaRPr lang="it-IT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08100"/>
            <a:ext cx="7715250" cy="3992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it-IT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000" dirty="0" smtClean="0"/>
              <a:t>Ai fini della verifica del criterio d) </a:t>
            </a:r>
          </a:p>
          <a:p>
            <a:pPr marL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it-IT" sz="3000" dirty="0" smtClean="0"/>
              <a:t>occorre tenere in considerazione quanto specificato nelle seguenti diapositive dedicate al bilancio delle competenze, ai bisogni formativi e agli obiettivi della formazione.</a:t>
            </a:r>
          </a:p>
          <a:p>
            <a:pPr algn="just">
              <a:buFont typeface="Arial" pitchFamily="34" charset="0"/>
              <a:buNone/>
              <a:defRPr/>
            </a:pPr>
            <a:endParaRPr lang="it-IT" sz="3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950" y="44450"/>
            <a:ext cx="8424863" cy="10080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d) </a:t>
            </a:r>
            <a:r>
              <a:rPr lang="it-IT" sz="2000" dirty="0"/>
              <a:t>la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partecipazione alle attività formative e il raggiungimento degli obiettivi </a:t>
            </a:r>
            <a:r>
              <a:rPr lang="it-IT" sz="2000" dirty="0"/>
              <a:t> dalle stesse previsti</a:t>
            </a:r>
            <a:endParaRPr lang="it-IT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68463"/>
            <a:ext cx="4691063" cy="4929187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itchFamily="34" charset="0"/>
              <a:buNone/>
              <a:defRPr/>
            </a:pPr>
            <a:r>
              <a:rPr lang="it-IT" dirty="0" smtClean="0"/>
              <a:t>      Il Docente neo immesso in ruolo, entro  il secondo mese di attività, deve predisporre, con la collaborazione del Docente Tutor, un </a:t>
            </a:r>
            <a:r>
              <a:rPr lang="it-IT" b="1" dirty="0" smtClean="0"/>
              <a:t>primo bilancio in forma di autovalutazione strutturata </a:t>
            </a:r>
            <a:r>
              <a:rPr lang="it-IT" dirty="0" smtClean="0"/>
              <a:t>sulle proprie competenze, in modo da far emergere i punti  da potenziare, per elaborare un </a:t>
            </a:r>
            <a:r>
              <a:rPr lang="it-IT" b="1" dirty="0" smtClean="0"/>
              <a:t>progetto personalizzato di formazione in servizio.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260350"/>
            <a:ext cx="78486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di competenze, bisogni formativi e obiettivi della formazione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940425" y="1844675"/>
            <a:ext cx="24479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Primo bilancio delle competenze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5940425" y="4868863"/>
            <a:ext cx="2447925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Progetto personalizzato di formazione in servizio</a:t>
            </a:r>
          </a:p>
        </p:txBody>
      </p:sp>
      <p:pic>
        <p:nvPicPr>
          <p:cNvPr id="25606" name="Picture 5" descr="pe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141663"/>
            <a:ext cx="1916113" cy="138588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52825" y="404813"/>
            <a:ext cx="5122863" cy="583247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endParaRPr lang="it-IT" sz="31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100" dirty="0" smtClean="0"/>
              <a:t>Il Dirigente Scolastico assieme al docente neo immesso in ruolo, sentito il Docente Tutor, in relazione ai bisogni della scuola stabiliscono, con un apposito </a:t>
            </a:r>
            <a:r>
              <a:rPr lang="it-IT" sz="3100" b="1" dirty="0" smtClean="0"/>
              <a:t>patto per lo sviluppo professionale</a:t>
            </a:r>
            <a:r>
              <a:rPr lang="it-IT" sz="3100" dirty="0" smtClean="0"/>
              <a:t>, gli obiettivi di sviluppo delle competenze culturali, disciplinari, </a:t>
            </a:r>
            <a:r>
              <a:rPr lang="it-IT" sz="3100" dirty="0" err="1" smtClean="0"/>
              <a:t>didattico-metodologiche</a:t>
            </a:r>
            <a:r>
              <a:rPr lang="it-IT" sz="3100" dirty="0" smtClean="0"/>
              <a:t> e relazionali da raggiungere o migliorare attraverso: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100" dirty="0" smtClean="0"/>
              <a:t> le </a:t>
            </a:r>
            <a:r>
              <a:rPr lang="it-IT" sz="3100" b="1" dirty="0" smtClean="0">
                <a:solidFill>
                  <a:srgbClr val="002060"/>
                </a:solidFill>
              </a:rPr>
              <a:t>attività formative previste nell’anno di prova;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100" dirty="0" smtClean="0"/>
              <a:t> la </a:t>
            </a:r>
            <a:r>
              <a:rPr lang="it-IT" sz="3100" b="1" dirty="0" smtClean="0">
                <a:solidFill>
                  <a:srgbClr val="002060"/>
                </a:solidFill>
              </a:rPr>
              <a:t>partecipazione alle attività formative attivate dall’istituzione scolastica;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100" dirty="0" smtClean="0"/>
              <a:t>l’</a:t>
            </a:r>
            <a:r>
              <a:rPr lang="it-IT" sz="3100" b="1" dirty="0" smtClean="0">
                <a:solidFill>
                  <a:srgbClr val="002060"/>
                </a:solidFill>
              </a:rPr>
              <a:t>eventuale utilizzo della carta elettronica per l’aggiornamento.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it-IT" dirty="0" smtClean="0"/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26627" name="Picture 2" descr="http://www.adiantum.it/public/news/263201118550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2233612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47738"/>
            <a:ext cx="3754438" cy="492918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endParaRPr lang="it-IT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000" dirty="0" smtClean="0"/>
              <a:t>Al termine del periodo di prova il Docente neo immesso in ruolo, con la supervisione del Tutor, traccia un nuovo bilancio di competenze per registrare i progressi professionali e gli eventuali nuovi sviluppi da ipotizzare.</a:t>
            </a:r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5940425" y="1844675"/>
            <a:ext cx="24479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Secondo  bilancio delle competenze</a:t>
            </a:r>
          </a:p>
        </p:txBody>
      </p:sp>
      <p:pic>
        <p:nvPicPr>
          <p:cNvPr id="27652" name="Picture 7" descr="firma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500438"/>
            <a:ext cx="2209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B7DCA-ABAA-4C83-9312-294256A6C6DF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Le quattro fasi del percorso formativo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042988" y="1916113"/>
          <a:ext cx="7200900" cy="228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023"/>
                <a:gridCol w="1393712"/>
                <a:gridCol w="1440056"/>
                <a:gridCol w="1504264"/>
                <a:gridCol w="1303845"/>
              </a:tblGrid>
              <a:tr h="174589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Incontri propedeutici</a:t>
                      </a:r>
                      <a:r>
                        <a:rPr lang="it-IT" sz="1800" baseline="0" dirty="0" smtClean="0"/>
                        <a:t> e di restituzione finale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2060"/>
                          </a:solidFill>
                        </a:rPr>
                        <a:t>Laboratori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</a:rPr>
                        <a:t> formativi dedicati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peer</a:t>
                      </a:r>
                      <a:endParaRPr lang="it-IT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it-IT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 osservazione</a:t>
                      </a:r>
                      <a:r>
                        <a:rPr lang="it-IT" sz="1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in classe</a:t>
                      </a:r>
                      <a:endParaRPr lang="it-IT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Formazione on </a:t>
                      </a:r>
                      <a:r>
                        <a:rPr lang="it-IT" sz="1800" dirty="0" err="1" smtClean="0">
                          <a:solidFill>
                            <a:schemeClr val="tx1"/>
                          </a:solidFill>
                        </a:rPr>
                        <a:t>line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TOTALE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  <a:tr h="541693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 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20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50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</a:tbl>
          </a:graphicData>
        </a:graphic>
      </p:graphicFrame>
      <p:sp>
        <p:nvSpPr>
          <p:cNvPr id="2869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8697" name="Picture 12" descr="https://encrypted-tbn2.gstatic.com/images?q=tbn:ANd9GcTpyo4T7wlxEk2EG99o5bx6HTFFKtFzBL5fjDwra3J6ZpSlQ6l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1439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14" descr="https://encrypted-tbn1.gstatic.com/images?q=tbn:ANd9GcRttdHG5ib5-XiJJU92KxyTFMh5EDR1FdSbAHZQvpYguTzJjJ9_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21163"/>
            <a:ext cx="11525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AutoShape 16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8700" name="AutoShape 18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8701" name="Picture 22" descr="http://www.edeamicis.com/WEB3/!%20%20%20%20%20%20%20%20%20aom/omin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251325"/>
            <a:ext cx="14382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24" descr="http://www.edeamicis.com/WEB3/!%20%20%20%20%20%20%20%20%20aom/6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252913"/>
            <a:ext cx="15525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26" descr="https://encrypted-tbn2.gstatic.com/images?q=tbn:ANd9GcQXrecnrV7H57B2rnD2pazUoNyL_gupKglnML7XS_pUVfBw8pFuF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21163"/>
            <a:ext cx="1439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38EA3-36E5-4DAF-A121-7A9F6C2BF52C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34077" r="27782" b="13751"/>
          <a:stretch>
            <a:fillRect/>
          </a:stretch>
        </p:blipFill>
        <p:spPr bwMode="auto">
          <a:xfrm>
            <a:off x="38100" y="0"/>
            <a:ext cx="91059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algn="just"/>
            <a:r>
              <a:rPr lang="it-IT" altLang="it-IT" sz="2400" smtClean="0"/>
              <a:t>Il Piano di formazione prevede un monte ore svolto in collaborazione con il tutor di scuola e dedicato a momenti di tutoraggio e di osservazione reciproca, di affiancamento nel lavoro didattico, di riflessione e di documentazione.</a:t>
            </a:r>
          </a:p>
          <a:p>
            <a:pPr algn="just"/>
            <a:r>
              <a:rPr lang="it-IT" altLang="it-IT" sz="2400" smtClean="0"/>
              <a:t>Questa modalità innovativa, avviata nel corso dell’a.s. 2014/2015,  è stata pensata nell’intento di curvare il periodo di prova  verso una dimensione di </a:t>
            </a:r>
            <a:r>
              <a:rPr lang="it-IT" altLang="it-IT" sz="2400" b="1" u="sng" smtClean="0"/>
              <a:t>concreta esperienza sul campo</a:t>
            </a:r>
            <a:r>
              <a:rPr lang="it-IT" altLang="it-IT" sz="2400" smtClean="0"/>
              <a:t>, comprendendo momenti di </a:t>
            </a:r>
            <a:r>
              <a:rPr lang="it-IT" altLang="it-IT" sz="2400" b="1" u="sng" smtClean="0"/>
              <a:t>reciproca osservazione,</a:t>
            </a:r>
            <a:r>
              <a:rPr lang="it-IT" altLang="it-IT" sz="2400" smtClean="0"/>
              <a:t> valorizzando le professionalità e le </a:t>
            </a:r>
            <a:r>
              <a:rPr lang="it-IT" altLang="it-IT" sz="2400" b="1" u="sng" smtClean="0"/>
              <a:t>competenze dei docenti più esperti.</a:t>
            </a:r>
          </a:p>
          <a:p>
            <a:pPr algn="just"/>
            <a:endParaRPr lang="it-IT" altLang="it-IT" sz="2400" b="1" u="sng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C727B-F5C4-4738-BC34-28FA0999647C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Il Docente Tutor</a:t>
            </a:r>
          </a:p>
        </p:txBody>
      </p:sp>
      <p:pic>
        <p:nvPicPr>
          <p:cNvPr id="30725" name="Picture 10" descr="http://www.lagattasolution.com/wp-content/uploads/2014/10/col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229225"/>
            <a:ext cx="16573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arrotondato 7"/>
          <p:cNvSpPr/>
          <p:nvPr/>
        </p:nvSpPr>
        <p:spPr>
          <a:xfrm>
            <a:off x="827088" y="5516563"/>
            <a:ext cx="6048375" cy="10541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b="1" u="sng" dirty="0"/>
              <a:t>Sono criteri prioritari per la designazione del docente tutor il possesso di uno o più tra i titoli  previsti  dall’allegato A, tabella 1 del D.M. 11.11.2011</a:t>
            </a:r>
          </a:p>
          <a:p>
            <a:pPr algn="ctr">
              <a:defRPr/>
            </a:pPr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330C1-4CB2-4391-8990-02033259C92C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1987550"/>
            <a:ext cx="8207375" cy="1512888"/>
          </a:xfrm>
          <a:prstGeom prst="rect">
            <a:avLst/>
          </a:prstGeom>
          <a:solidFill>
            <a:srgbClr val="99CCFF"/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it-IT" altLang="it-IT" sz="28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b="1" kern="0" dirty="0" smtClean="0"/>
              <a:t>Oggetto, finalità e destinatari</a:t>
            </a:r>
          </a:p>
        </p:txBody>
      </p:sp>
      <p:pic>
        <p:nvPicPr>
          <p:cNvPr id="4100" name="Picture 8" descr="https://encrypted-tbn0.gstatic.com/images?q=tbn:ANd9GcT5CDNd9dYEtKh5gIrx78Bs-9KtK7TGWXuKQ77QfSeZdNR1Utb2Y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7063"/>
            <a:ext cx="36004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br9_infanzia_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0038"/>
            <a:ext cx="243363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OT"/>
          <p:cNvPicPr>
            <a:picLocks noChangeAspect="1" noChangeArrowheads="1"/>
          </p:cNvPicPr>
          <p:nvPr>
            <p:ph sz="half" idx="4294967295"/>
          </p:nvPr>
        </p:nvPicPr>
        <p:blipFill>
          <a:blip r:embed="rId5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8913"/>
            <a:ext cx="2303463" cy="1608137"/>
          </a:xfrm>
          <a:noFill/>
        </p:spPr>
      </p:pic>
      <p:pic>
        <p:nvPicPr>
          <p:cNvPr id="4103" name="Picture 19" descr="46670-Scuol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37063"/>
            <a:ext cx="32400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2916238" y="6237288"/>
            <a:ext cx="3959225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</a:rPr>
              <a:t>Anna Maria Di </a:t>
            </a:r>
            <a:r>
              <a:rPr lang="it-IT" dirty="0" err="1" smtClean="0">
                <a:solidFill>
                  <a:schemeClr val="tx1"/>
                </a:solidFill>
              </a:rPr>
              <a:t>Nocera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dirty="0" smtClean="0">
                <a:solidFill>
                  <a:schemeClr val="tx1"/>
                </a:solidFill>
              </a:rPr>
              <a:t>Dirigente Scolastico</a:t>
            </a:r>
          </a:p>
          <a:p>
            <a:pPr>
              <a:defRPr/>
            </a:pPr>
            <a:r>
              <a:rPr lang="it-IT" dirty="0" smtClean="0">
                <a:solidFill>
                  <a:schemeClr val="tx1"/>
                </a:solidFill>
              </a:rPr>
              <a:t>Referente regionale formazione docenti neoassunti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088" y="1603375"/>
            <a:ext cx="7273925" cy="3913188"/>
          </a:xfrm>
        </p:spPr>
        <p:txBody>
          <a:bodyPr/>
          <a:lstStyle/>
          <a:p>
            <a:pPr algn="just">
              <a:defRPr/>
            </a:pPr>
            <a:r>
              <a:rPr lang="it-IT" altLang="it-IT" sz="2400" dirty="0" smtClean="0"/>
              <a:t>Il docente tutor svolge i seguenti compiti fondamentali: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2060"/>
                </a:solidFill>
              </a:rPr>
              <a:t>accoglie</a:t>
            </a:r>
            <a:r>
              <a:rPr lang="it-IT" altLang="it-IT" sz="2400" dirty="0" smtClean="0"/>
              <a:t> il neo-assunto nella comunità professionale;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70C0"/>
                </a:solidFill>
              </a:rPr>
              <a:t>favorisce la sua partecipazione </a:t>
            </a:r>
            <a:r>
              <a:rPr lang="it-IT" altLang="it-IT" sz="2400" dirty="0" smtClean="0"/>
              <a:t>ai diversi momenti della vita collegiale della scuola;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00FF"/>
                </a:solidFill>
              </a:rPr>
              <a:t>esercita ogni utile forma di ascolto, consulenza e collaborazione </a:t>
            </a:r>
            <a:r>
              <a:rPr lang="it-IT" altLang="it-IT" sz="2400" dirty="0" smtClean="0"/>
              <a:t>per migliorare la qualità e l’efficacia dell’insegnamento;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chemeClr val="accent5">
                    <a:lumMod val="50000"/>
                  </a:schemeClr>
                </a:solidFill>
              </a:rPr>
              <a:t>predispone momenti di reciproca osservazione</a:t>
            </a:r>
            <a:r>
              <a:rPr lang="it-IT" altLang="it-IT" sz="2400" dirty="0" smtClean="0"/>
              <a:t> (</a:t>
            </a:r>
            <a:r>
              <a:rPr lang="it-IT" altLang="it-IT" sz="2400" i="1" dirty="0" err="1" smtClean="0"/>
              <a:t>peer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to</a:t>
            </a:r>
            <a:r>
              <a:rPr lang="it-IT" altLang="it-IT" sz="2400" i="1" dirty="0" smtClean="0"/>
              <a:t> </a:t>
            </a:r>
            <a:r>
              <a:rPr lang="it-IT" altLang="it-IT" sz="2400" i="1" dirty="0" err="1" smtClean="0"/>
              <a:t>peer</a:t>
            </a:r>
            <a:r>
              <a:rPr lang="it-IT" altLang="it-IT" sz="2400" i="1" dirty="0" smtClean="0"/>
              <a:t>)</a:t>
            </a:r>
          </a:p>
          <a:p>
            <a:pPr algn="just">
              <a:buFontTx/>
              <a:buChar char="-"/>
              <a:defRPr/>
            </a:pPr>
            <a:r>
              <a:rPr lang="it-IT" altLang="it-IT" sz="2400" i="1" dirty="0" smtClean="0">
                <a:solidFill>
                  <a:srgbClr val="FF0000"/>
                </a:solidFill>
              </a:rPr>
              <a:t>Rilascia parere motivato al DS circa le caratteristiche dell’azione professionale del docente a lui “affidato”</a:t>
            </a:r>
          </a:p>
          <a:p>
            <a:pPr algn="just">
              <a:defRPr/>
            </a:pPr>
            <a:endParaRPr lang="it-IT" altLang="it-IT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8313" y="188913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Compiti del tutor</a:t>
            </a:r>
          </a:p>
        </p:txBody>
      </p:sp>
      <p:pic>
        <p:nvPicPr>
          <p:cNvPr id="31748" name="Picture 5" descr="https://encrypted-tbn3.gstatic.com/images?q=tbn:ANd9GcQEIgKCHED7_6_58fbgRcNty_7idZzqlUnhCqAid8D1kkmhM9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5827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088" y="1603375"/>
            <a:ext cx="7273925" cy="3770313"/>
          </a:xfrm>
        </p:spPr>
        <p:txBody>
          <a:bodyPr/>
          <a:lstStyle/>
          <a:p>
            <a:pPr algn="just">
              <a:defRPr/>
            </a:pPr>
            <a:r>
              <a:rPr lang="it-IT" altLang="it-IT" sz="2400" dirty="0" smtClean="0"/>
              <a:t>Articolazione di massima:</a:t>
            </a:r>
          </a:p>
          <a:p>
            <a:pPr algn="just">
              <a:buFontTx/>
              <a:buChar char="-"/>
              <a:defRPr/>
            </a:pPr>
            <a:r>
              <a:rPr lang="it-IT" altLang="it-IT" sz="2400" dirty="0" smtClean="0"/>
              <a:t>3 ore progettazione condivisa;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70C0"/>
                </a:solidFill>
              </a:rPr>
              <a:t>4 ore di osservazione del </a:t>
            </a:r>
            <a:r>
              <a:rPr lang="it-IT" altLang="it-IT" sz="2400" b="1" dirty="0" err="1" smtClean="0">
                <a:solidFill>
                  <a:srgbClr val="0070C0"/>
                </a:solidFill>
              </a:rPr>
              <a:t>docenete</a:t>
            </a:r>
            <a:r>
              <a:rPr lang="it-IT" altLang="it-IT" sz="2400" b="1" dirty="0" smtClean="0">
                <a:solidFill>
                  <a:srgbClr val="0070C0"/>
                </a:solidFill>
              </a:rPr>
              <a:t> neoassunto nella classe del tutor</a:t>
            </a:r>
            <a:r>
              <a:rPr lang="it-IT" altLang="it-IT" sz="2400" dirty="0" smtClean="0"/>
              <a:t>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00FF"/>
                </a:solidFill>
              </a:rPr>
              <a:t>4 ore di osservazione del tutor nella classe del </a:t>
            </a:r>
            <a:r>
              <a:rPr lang="it-IT" altLang="it-IT" sz="2400" b="1" dirty="0" err="1" smtClean="0">
                <a:solidFill>
                  <a:srgbClr val="0000FF"/>
                </a:solidFill>
              </a:rPr>
              <a:t>neossunto</a:t>
            </a:r>
            <a:r>
              <a:rPr lang="it-IT" altLang="it-IT" sz="2400" dirty="0" smtClean="0"/>
              <a:t>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chemeClr val="accent5">
                    <a:lumMod val="50000"/>
                  </a:schemeClr>
                </a:solidFill>
              </a:rPr>
              <a:t>1 ora di verifica dell’esperienza</a:t>
            </a:r>
            <a:endParaRPr lang="it-IT" altLang="it-IT" sz="2400" i="1" dirty="0" smtClean="0"/>
          </a:p>
          <a:p>
            <a:pPr algn="just">
              <a:defRPr/>
            </a:pPr>
            <a:endParaRPr lang="it-IT" altLang="it-IT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8313" y="188913"/>
            <a:ext cx="7993062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L’osservazione in classe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52778-E1B7-41B2-8001-22EBAFA61B26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29156" r="37189" b="6250"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07EF9-8006-4116-B4C4-46EE03FD5A68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29156" r="36636" b="11781"/>
          <a:stretch>
            <a:fillRect/>
          </a:stretch>
        </p:blipFill>
        <p:spPr bwMode="auto">
          <a:xfrm>
            <a:off x="41275" y="188913"/>
            <a:ext cx="91027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C9B2A-E9FD-48D9-8C16-FB2C306AC960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5032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Esempi di schede di osservazione</a:t>
            </a:r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12741" r="14853" b="12852"/>
          <a:stretch>
            <a:fillRect/>
          </a:stretch>
        </p:blipFill>
        <p:spPr>
          <a:xfrm>
            <a:off x="179388" y="836613"/>
            <a:ext cx="8772525" cy="5472112"/>
          </a:xfrm>
          <a:noFill/>
        </p:spPr>
      </p:pic>
      <p:sp>
        <p:nvSpPr>
          <p:cNvPr id="9" name="Freccia a destra 8">
            <a:hlinkClick r:id="rId3" action="ppaction://hlinkfile"/>
          </p:cNvPr>
          <p:cNvSpPr/>
          <p:nvPr/>
        </p:nvSpPr>
        <p:spPr>
          <a:xfrm>
            <a:off x="7812088" y="333375"/>
            <a:ext cx="43180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contenuto 2"/>
          <p:cNvSpPr>
            <a:spLocks noGrp="1"/>
          </p:cNvSpPr>
          <p:nvPr>
            <p:ph idx="1"/>
          </p:nvPr>
        </p:nvSpPr>
        <p:spPr>
          <a:xfrm>
            <a:off x="2700338" y="1600200"/>
            <a:ext cx="5986462" cy="4852988"/>
          </a:xfrm>
          <a:solidFill>
            <a:srgbClr val="66FFFF">
              <a:alpha val="18039"/>
            </a:srgbClr>
          </a:solidFill>
        </p:spPr>
        <p:txBody>
          <a:bodyPr/>
          <a:lstStyle/>
          <a:p>
            <a:pPr algn="just"/>
            <a:r>
              <a:rPr lang="it-IT" altLang="it-IT" sz="2000" b="1" smtClean="0"/>
              <a:t>Nel corso del periodo di formazione il docente neo-assunto cura la predisposizione di un proprio portfolio professionale.</a:t>
            </a:r>
          </a:p>
          <a:p>
            <a:pPr algn="just"/>
            <a:r>
              <a:rPr lang="it-IT" altLang="it-IT" sz="2000" b="1" smtClean="0"/>
              <a:t>Il portfolio </a:t>
            </a:r>
            <a:r>
              <a:rPr lang="it-IT" altLang="it-IT" sz="2000" smtClean="0"/>
              <a:t> è suddiviso in 4 parti:</a:t>
            </a:r>
          </a:p>
          <a:p>
            <a:pPr algn="just"/>
            <a:r>
              <a:rPr lang="it-IT" altLang="it-IT" sz="2000" smtClean="0"/>
              <a:t>a) descrizione del </a:t>
            </a:r>
            <a:r>
              <a:rPr lang="it-IT" altLang="it-IT" sz="2000" b="1" u="sng" smtClean="0"/>
              <a:t>curriculum professionale </a:t>
            </a:r>
            <a:r>
              <a:rPr lang="it-IT" altLang="it-IT" sz="2000" smtClean="0"/>
              <a:t>del docente;</a:t>
            </a:r>
          </a:p>
          <a:p>
            <a:pPr algn="just"/>
            <a:r>
              <a:rPr lang="it-IT" altLang="it-IT" sz="2000" smtClean="0"/>
              <a:t>b) </a:t>
            </a:r>
            <a:r>
              <a:rPr lang="it-IT" altLang="it-IT" sz="2000" b="1" u="sng" smtClean="0"/>
              <a:t>elaborazione di un bilancio di competenze</a:t>
            </a:r>
            <a:r>
              <a:rPr lang="it-IT" altLang="it-IT" sz="2000" smtClean="0"/>
              <a:t>, all’inizio del percorso formativo;</a:t>
            </a:r>
          </a:p>
          <a:p>
            <a:pPr algn="just"/>
            <a:r>
              <a:rPr lang="it-IT" altLang="it-IT" sz="2000" smtClean="0"/>
              <a:t>c) </a:t>
            </a:r>
            <a:r>
              <a:rPr lang="it-IT" altLang="it-IT" sz="2000" b="1" u="sng" smtClean="0"/>
              <a:t>documentazione  di fasi significative </a:t>
            </a:r>
            <a:r>
              <a:rPr lang="it-IT" altLang="it-IT" sz="2000" smtClean="0"/>
              <a:t>della progettazione didattica, delle attività svolte e delle  verifiche intraprese;</a:t>
            </a:r>
          </a:p>
          <a:p>
            <a:pPr algn="just"/>
            <a:r>
              <a:rPr lang="it-IT" altLang="it-IT" sz="2000" smtClean="0"/>
              <a:t>d) </a:t>
            </a:r>
            <a:r>
              <a:rPr lang="it-IT" altLang="it-IT" sz="2000" b="1" u="sng" smtClean="0"/>
              <a:t>realizzazione di un bilancio conclusivo </a:t>
            </a:r>
            <a:r>
              <a:rPr lang="it-IT" altLang="it-IT" sz="2000" smtClean="0"/>
              <a:t>e previsione di un piano di sviluppo professionale.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4FD8C-A44A-4F86-9DAC-36BD34723376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Il portfolio professionale</a:t>
            </a:r>
          </a:p>
        </p:txBody>
      </p:sp>
      <p:pic>
        <p:nvPicPr>
          <p:cNvPr id="36869" name="Picture 6" descr="https://encrypted-tbn0.gstatic.com/images?q=tbn:ANd9GcSDzs7mgKYoU-oT0hgkSybSTY_RV7HN7Yr0i94XQ-xjjSP54sJ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215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611188" y="2133600"/>
            <a:ext cx="5256212" cy="4464050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400" dirty="0">
                <a:cs typeface="Calibri" pitchFamily="34" charset="0"/>
              </a:rPr>
              <a:t> Al termine dell’anno di formazione e di prova, nel periodo intercorrente tra il termine delle attività didattiche, compresi gli esami di qualifica e di Stato, e la conclusione dell’anno scolastico, il Comitato di valutazione è convocato dal Dirigente Scolastico per procedere all’espressione del parere sul superamento del periodo di formazione e di prova.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188" y="260350"/>
            <a:ext cx="78486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Procedure per la valutazione del periodo di formazione e di prova</a:t>
            </a:r>
          </a:p>
        </p:txBody>
      </p:sp>
      <p:pic>
        <p:nvPicPr>
          <p:cNvPr id="37892" name="Picture 2" descr="http://archivio.isfol.it/DocEditor/test/Image/label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7563"/>
            <a:ext cx="277177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8313" y="1916113"/>
            <a:ext cx="5616575" cy="4608512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000" dirty="0"/>
              <a:t> </a:t>
            </a:r>
            <a:r>
              <a:rPr lang="it-IT" sz="2000" dirty="0">
                <a:cs typeface="Calibri" pitchFamily="34" charset="0"/>
              </a:rPr>
              <a:t>Nella nuova regia del comitato, ai fini del </a:t>
            </a:r>
            <a:r>
              <a:rPr lang="it-IT" sz="2000" b="1" dirty="0">
                <a:cs typeface="Calibri" pitchFamily="34" charset="0"/>
              </a:rPr>
              <a:t>superamento del periodo di formazione e di prova</a:t>
            </a:r>
            <a:r>
              <a:rPr lang="it-IT" sz="2000" dirty="0">
                <a:cs typeface="Calibri" pitchFamily="34" charset="0"/>
              </a:rPr>
              <a:t> per il personale docente ed educativo, l’organo collegiale è chiamato ad esprimere il proprio parere con una </a:t>
            </a:r>
            <a:r>
              <a:rPr lang="it-IT" sz="2000" b="1" dirty="0">
                <a:cs typeface="Calibri" pitchFamily="34" charset="0"/>
              </a:rPr>
              <a:t>componente ridotta </a:t>
            </a:r>
            <a:r>
              <a:rPr lang="it-IT" sz="2000" dirty="0">
                <a:cs typeface="Calibri" pitchFamily="34" charset="0"/>
              </a:rPr>
              <a:t>ossia senza genitori, studenti e membro esterno, ma con la presenza del Dirigente scolastico, che lo presiede, con la rappresentanza dei docenti e del docente cui sono affidate le funzioni di tutor, il quale dovrà presentare le risultanze emergenti dall’istruttoria compiuta in merito alle attività formative e alle esperienze di insegnamento del docente neo-assunto.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4284663" y="1417638"/>
            <a:ext cx="611187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8916" name="Picture 2" descr="http://media.giuntiscuola.it/_tdz/@media_manager/706594/?widt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31788"/>
            <a:ext cx="2857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ccia a destra 16"/>
          <p:cNvSpPr/>
          <p:nvPr/>
        </p:nvSpPr>
        <p:spPr bwMode="auto">
          <a:xfrm>
            <a:off x="539750" y="404813"/>
            <a:ext cx="7056438" cy="10906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FFFF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ccia a destra 4"/>
          <p:cNvSpPr/>
          <p:nvPr/>
        </p:nvSpPr>
        <p:spPr bwMode="auto">
          <a:xfrm>
            <a:off x="539750" y="723900"/>
            <a:ext cx="6799263" cy="5445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254000" bIns="173145" spcCol="1270" anchor="ctr"/>
          <a:lstStyle/>
          <a:p>
            <a:pPr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100" b="1" dirty="0">
                <a:solidFill>
                  <a:schemeClr val="tx1"/>
                </a:solidFill>
              </a:rPr>
              <a:t> Comitato di Valutazione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68313" y="1916113"/>
            <a:ext cx="5616575" cy="4608512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000" dirty="0"/>
              <a:t> </a:t>
            </a:r>
            <a:r>
              <a:rPr lang="it-IT" sz="2400" dirty="0"/>
              <a:t>Il Dirigente Scolastico procede alla valutazione del personale docente in periodo di formazione e di prova sulla base dell’istruttoria compiuta. </a:t>
            </a:r>
          </a:p>
          <a:p>
            <a:pPr algn="just">
              <a:defRPr/>
            </a:pPr>
            <a:endParaRPr lang="it-IT" sz="2400" dirty="0">
              <a:cs typeface="Calibri" pitchFamily="34" charset="0"/>
            </a:endParaRPr>
          </a:p>
          <a:p>
            <a:pPr algn="just">
              <a:defRPr/>
            </a:pPr>
            <a:r>
              <a:rPr lang="it-IT" sz="2400" dirty="0">
                <a:cs typeface="Calibri" pitchFamily="34" charset="0"/>
              </a:rPr>
              <a:t> Il parere del Comitato è obbligatorio, ma non vincolante per il Dirigente Scolastico che può discostarsene con atto motivato.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4284663" y="1417638"/>
            <a:ext cx="611187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Freccia a destra 4"/>
          <p:cNvSpPr/>
          <p:nvPr/>
        </p:nvSpPr>
        <p:spPr bwMode="auto">
          <a:xfrm>
            <a:off x="539750" y="723900"/>
            <a:ext cx="6799263" cy="5445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254000" bIns="173145" spcCol="1270" anchor="ctr"/>
          <a:lstStyle/>
          <a:p>
            <a:pPr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100" b="1" dirty="0">
                <a:solidFill>
                  <a:schemeClr val="tx1"/>
                </a:solidFill>
              </a:rPr>
              <a:t> Il Dirigente Scolastico</a:t>
            </a:r>
          </a:p>
        </p:txBody>
      </p:sp>
      <p:pic>
        <p:nvPicPr>
          <p:cNvPr id="3994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3875"/>
            <a:ext cx="21605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7"/>
          <p:cNvSpPr/>
          <p:nvPr/>
        </p:nvSpPr>
        <p:spPr bwMode="auto">
          <a:xfrm>
            <a:off x="539750" y="404813"/>
            <a:ext cx="7056438" cy="10906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FFFF">
              <a:alpha val="4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contenuto 2"/>
          <p:cNvSpPr>
            <a:spLocks noGrp="1"/>
          </p:cNvSpPr>
          <p:nvPr>
            <p:ph idx="1"/>
          </p:nvPr>
        </p:nvSpPr>
        <p:spPr>
          <a:xfrm>
            <a:off x="-107950" y="1412875"/>
            <a:ext cx="4248150" cy="5040313"/>
          </a:xfrm>
        </p:spPr>
        <p:txBody>
          <a:bodyPr/>
          <a:lstStyle/>
          <a:p>
            <a:pPr algn="just"/>
            <a:r>
              <a:rPr lang="it-IT" altLang="it-IT" sz="2400" smtClean="0"/>
              <a:t> In caso di giudizio favorevole, il Dirigente Scolastico emette provvedimento motivato di conferma in ruolo per il docente neo-assunto, ai sensi dell’art. </a:t>
            </a:r>
            <a:r>
              <a:rPr lang="it-IT" altLang="it-IT" sz="2400" b="1" smtClean="0"/>
              <a:t>14 del DPR n. 275 del 8/3/99.</a:t>
            </a:r>
            <a:endParaRPr lang="it-IT" altLang="it-IT" sz="2400" smtClean="0"/>
          </a:p>
          <a:p>
            <a:pPr algn="just">
              <a:buFont typeface="Arial" charset="0"/>
              <a:buNone/>
            </a:pPr>
            <a:endParaRPr lang="it-IT" altLang="it-IT" sz="24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B9E17-0E54-4DFD-94F4-155DB7F993B2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La conferma in ruolo</a:t>
            </a:r>
          </a:p>
        </p:txBody>
      </p:sp>
      <p:pic>
        <p:nvPicPr>
          <p:cNvPr id="40965" name="Picture 6" descr="https://encrypted-tbn3.gstatic.com/images?q=tbn:ANd9GcQllixP4VKX2KbVpp90DD87IVNQ_jjMirbT7kV1GSWaO32kF0Uf61Qs1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41438"/>
            <a:ext cx="14668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" descr="https://encrypted-tbn1.gstatic.com/images?q=tbn:ANd9GcR3Dp87WpuNndsu6Qigb6NxCJyiczMw8GUCg9iIj7ylNNwlTfRVA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29075"/>
            <a:ext cx="1008063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4140200" y="2349500"/>
            <a:ext cx="482441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it-IT" sz="2400" dirty="0"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>
                <a:latin typeface="+mn-lt"/>
                <a:cs typeface="+mn-cs"/>
              </a:rPr>
              <a:t>In caso di giudizio sfavorevole, il D.S. emette provvedimento motivato di ripetizione del periodo di formazione e di prova. Tale provvedimento dovrà indicare gli elementi di criticità emersi e le forme di supporto formativo e di verifica del conseguimento degli standard richiesti ai fini della conferma in ruolo.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78F86-0F38-49AD-AF98-E50D8D073C18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5123" name="Rettangolo 2"/>
          <p:cNvSpPr>
            <a:spLocks noChangeArrowheads="1"/>
          </p:cNvSpPr>
          <p:nvPr/>
        </p:nvSpPr>
        <p:spPr bwMode="auto">
          <a:xfrm>
            <a:off x="1763713" y="1557338"/>
            <a:ext cx="54721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it-IT" altLang="it-IT"/>
              <a:t>  Il periodo iniziale di servizio del docente, che coincide con l’anno di prova e di formazione, ha una duplice valenza: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it-IT" altLang="it-IT"/>
              <a:t> da un lato </a:t>
            </a:r>
            <a:r>
              <a:rPr lang="it-IT" altLang="it-IT" b="1"/>
              <a:t>si consolidano le basi formative  previste dal profilo docente;</a:t>
            </a:r>
            <a:endParaRPr lang="it-IT" altLang="it-IT"/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it-IT" altLang="it-IT"/>
              <a:t> dall’altro si </a:t>
            </a:r>
            <a:r>
              <a:rPr lang="it-IT" altLang="it-IT" b="1"/>
              <a:t>verificano le competenze professionali del docente</a:t>
            </a:r>
            <a:r>
              <a:rPr lang="it-IT" altLang="it-IT"/>
              <a:t>, osservate nell’azione didattica e nelle attività ad essa preordinate e ad essa strumentali, nonché nell’ambito delle dinamiche organizzative dell’istituzione scolastica, al fine di</a:t>
            </a:r>
            <a:r>
              <a:rPr lang="it-IT" altLang="it-IT" b="1"/>
              <a:t> conseguire gli standard professionali richiesti.</a:t>
            </a:r>
            <a:endParaRPr lang="it-IT" altLang="it-IT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5513" y="260350"/>
            <a:ext cx="4321175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Finalità dell’anno di formazione e prova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99CFE-7365-4496-8179-DA848E1293E1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466725" y="260350"/>
            <a:ext cx="6192838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Fonti normative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8925" y="1628775"/>
            <a:ext cx="5867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000">
                <a:solidFill>
                  <a:schemeClr val="tx2"/>
                </a:solidFill>
                <a:latin typeface="Comic Sans MS" pitchFamily="66" charset="0"/>
              </a:rPr>
              <a:t>LEGGE N. 270/1982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000">
                <a:solidFill>
                  <a:schemeClr val="tx2"/>
                </a:solidFill>
                <a:latin typeface="Comic Sans MS" pitchFamily="66" charset="0"/>
              </a:rPr>
              <a:t>art. 440 D.Lgs.vo n. 297/1994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23850" y="5373688"/>
            <a:ext cx="5867400" cy="8001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000">
                <a:solidFill>
                  <a:schemeClr val="tx2"/>
                </a:solidFill>
                <a:latin typeface="Comic Sans MS" pitchFamily="66" charset="0"/>
              </a:rPr>
              <a:t>Istituzione corso di formazione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000">
                <a:solidFill>
                  <a:schemeClr val="tx2"/>
                </a:solidFill>
                <a:latin typeface="Comic Sans MS" pitchFamily="66" charset="0"/>
              </a:rPr>
              <a:t>per i docenti neoassunti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627313" y="2565400"/>
            <a:ext cx="1219200" cy="2663825"/>
          </a:xfrm>
          <a:prstGeom prst="downArrow">
            <a:avLst>
              <a:gd name="adj1" fmla="val 50000"/>
              <a:gd name="adj2" fmla="val 24985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292725" y="1989138"/>
            <a:ext cx="3816350" cy="4176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“L'anno di formazione ha inizio con l'anno scolastico dal quale decorrono le nomine e termina con la fine delle lezioni; per la sua validità è richiesto un </a:t>
            </a:r>
            <a:r>
              <a:rPr lang="it-IT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servizio minimo di 180 giorni</a:t>
            </a: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fini della conferma in ruolo i docenti, al termine dell'anno di formazione, discutono con il </a:t>
            </a:r>
            <a:r>
              <a:rPr lang="it-IT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Comitato per la valutazione del servizio una relazione sulle esperienze e sulle attività svolte.</a:t>
            </a: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Sulla base di essa e degli altri </a:t>
            </a:r>
            <a:r>
              <a:rPr lang="it-IT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elementi di valutazione forniti dal Capo d'istituto</a:t>
            </a: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il </a:t>
            </a:r>
            <a:r>
              <a:rPr lang="it-IT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Comitato per la valutazione del servizio esprime il parere per la conferma in ruolo</a:t>
            </a: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it-IT" sz="1600" dirty="0"/>
              <a:t>.</a:t>
            </a:r>
            <a:br>
              <a:rPr lang="it-IT" sz="1600" dirty="0"/>
            </a:b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2" descr="F-media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0988"/>
            <a:ext cx="27368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circolare a destra 8"/>
          <p:cNvSpPr/>
          <p:nvPr/>
        </p:nvSpPr>
        <p:spPr>
          <a:xfrm>
            <a:off x="900113" y="1700213"/>
            <a:ext cx="503237" cy="6492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5C5BD-CDC0-441A-83F6-556B13EF2782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00113" y="1628775"/>
            <a:ext cx="72009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000">
                <a:solidFill>
                  <a:schemeClr val="tx2"/>
                </a:solidFill>
                <a:latin typeface="Comic Sans MS" pitchFamily="66" charset="0"/>
              </a:rPr>
              <a:t>C. C.N.L. Comparto Scuola 2006/2009 </a:t>
            </a:r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1692275" y="2420938"/>
            <a:ext cx="792163" cy="647700"/>
          </a:xfrm>
          <a:prstGeom prst="downArrow">
            <a:avLst>
              <a:gd name="adj1" fmla="val 50000"/>
              <a:gd name="adj2" fmla="val 24981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ttangolo arrotondato 7"/>
          <p:cNvSpPr/>
          <p:nvPr/>
        </p:nvSpPr>
        <p:spPr>
          <a:xfrm>
            <a:off x="179388" y="3284538"/>
            <a:ext cx="5832475" cy="3457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ART. 27 “Il profilo professionale dei docenti è costituito da </a:t>
            </a:r>
            <a:r>
              <a:rPr lang="it-IT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competenze disciplinari, psicopedagogiche, metodologico-didattiche, organizzativo - relazionali </a:t>
            </a:r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di </a:t>
            </a:r>
            <a:r>
              <a:rPr lang="it-IT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ricerca, documentazione </a:t>
            </a:r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valutazione</a:t>
            </a:r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tra loro correlate ed interagenti, che si sviluppano col maturare dell’esperienza didattica, l’</a:t>
            </a:r>
            <a:r>
              <a:rPr lang="it-IT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attività di studio </a:t>
            </a:r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di </a:t>
            </a:r>
            <a:r>
              <a:rPr lang="it-IT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sistematizzazione della pratica didattica</a:t>
            </a:r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I contenuti della prestazione professionale del docente si definiscono nel quadro degli obiettivi generali perseguiti dal sistema nazionale di istruzione e nel rispetto degli indirizzi delineati nel piano dell’offerta formativa della scuola”.</a:t>
            </a:r>
          </a:p>
        </p:txBody>
      </p:sp>
      <p:pic>
        <p:nvPicPr>
          <p:cNvPr id="7174" name="Picture 9" descr="https://encrypted-tbn3.gstatic.com/images?q=tbn:ANd9GcTIZuMRPsyeh7YahLkFOqHw6n_CPXqD7pO70FhkyGDVt7iVvhT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57610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arrotondato 6"/>
          <p:cNvSpPr/>
          <p:nvPr/>
        </p:nvSpPr>
        <p:spPr>
          <a:xfrm>
            <a:off x="6156325" y="3284538"/>
            <a:ext cx="2663825" cy="33861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ART. 68 “</a:t>
            </a:r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 i docenti a tempo indeterminato, di nuova assunzione, l’anno di formazione trova realizzazione attraverso </a:t>
            </a:r>
            <a:r>
              <a:rPr lang="it-IT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specifici progetti contestualizzati</a:t>
            </a:r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anche con la collaborazione di reti  e/o consorzi di scuole”.</a:t>
            </a:r>
          </a:p>
        </p:txBody>
      </p:sp>
      <p:sp>
        <p:nvSpPr>
          <p:cNvPr id="7176" name="AutoShape 6"/>
          <p:cNvSpPr>
            <a:spLocks noChangeArrowheads="1"/>
          </p:cNvSpPr>
          <p:nvPr/>
        </p:nvSpPr>
        <p:spPr bwMode="auto">
          <a:xfrm>
            <a:off x="6659563" y="2420938"/>
            <a:ext cx="792162" cy="647700"/>
          </a:xfrm>
          <a:prstGeom prst="downArrow">
            <a:avLst>
              <a:gd name="adj1" fmla="val 50000"/>
              <a:gd name="adj2" fmla="val 24981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0EACD-DF2F-4BA0-BFD4-D297F606358C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8925" y="333375"/>
            <a:ext cx="5867400" cy="155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000">
                <a:solidFill>
                  <a:schemeClr val="tx2"/>
                </a:solidFill>
                <a:latin typeface="Comic Sans MS" pitchFamily="66" charset="0"/>
              </a:rPr>
              <a:t>Legge n. 107/2015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000">
                <a:solidFill>
                  <a:schemeClr val="tx2"/>
                </a:solidFill>
                <a:latin typeface="Comic Sans MS" pitchFamily="66" charset="0"/>
              </a:rPr>
              <a:t>“Riforma del sistema nazionale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000">
                <a:solidFill>
                  <a:schemeClr val="tx2"/>
                </a:solidFill>
                <a:latin typeface="Comic Sans MS" pitchFamily="66" charset="0"/>
              </a:rPr>
              <a:t>di istruzione e formazione  e delega per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 sz="2000">
                <a:solidFill>
                  <a:schemeClr val="tx2"/>
                </a:solidFill>
                <a:latin typeface="Comic Sans MS" pitchFamily="66" charset="0"/>
              </a:rPr>
              <a:t>il riordino delle disposizioni legislative vigenti” 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1042988" y="2060575"/>
            <a:ext cx="3673475" cy="4221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it-IT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it-IT" sz="20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it-IT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legge n. 107/2015 introduce significativi cambiamenti in materia di </a:t>
            </a:r>
            <a:r>
              <a:rPr lang="it-IT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anno  di prova </a:t>
            </a:r>
            <a:r>
              <a:rPr lang="it-IT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anno di formazione</a:t>
            </a:r>
            <a:r>
              <a:rPr lang="it-IT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I commi dal </a:t>
            </a:r>
            <a:r>
              <a:rPr lang="it-IT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115 al 120</a:t>
            </a:r>
            <a:r>
              <a:rPr lang="it-IT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trattano della materia, specificando che, dopo la nomina in ruolo, il personale docente effettua un anno di formazione e prova ai fini della conferma in ruolo</a:t>
            </a:r>
            <a:r>
              <a:rPr lang="it-IT" sz="2000" i="1" dirty="0">
                <a:solidFill>
                  <a:schemeClr val="tx2"/>
                </a:solidFill>
              </a:rPr>
              <a:t>.</a:t>
            </a:r>
          </a:p>
          <a:p>
            <a:pPr algn="ctr">
              <a:defRPr/>
            </a:pPr>
            <a:r>
              <a:rPr lang="it-IT" sz="2000" i="1" dirty="0">
                <a:solidFill>
                  <a:srgbClr val="002060"/>
                </a:solidFill>
              </a:rPr>
              <a:t>.</a:t>
            </a: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AutoShape 8" descr="Risultati immagini per lezione scuol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198" name="AutoShape 10" descr="data:image/jpeg;base64,/9j/4AAQSkZJRgABAQAAAQABAAD/2wCEAAkGBxQTEhUUExQWFRQXFxcaFxgXGBcXFRYYGBYXFxcXGhQYHCggGB4lHRgVITIhJSkrLi4uFx8zODMsNygtLisBCgoKDg0OGxAQGiwkHyQsLCwsLCwsLCwsLCwsLCwsLCwsLCwsLCwsLCwsLCwsLCwsLCwsLCwsLCwsLCwsLCwsLP/AABEIAMcA/gMBIgACEQEDEQH/xAAcAAAABwEBAAAAAAAAAAAAAAAAAgMEBQYHAQj/xABKEAACAQIDBQQGBQgIBgIDAAABAhEAAwQSIQUGMUFRImFxgRMykaGx0QdSksHwFCNCU3KCsuEzYnOTo8LS8RUkQ1SDorPTJTRE/8QAGQEAAwEBAQAAAAAAAAAAAAAAAAECAwQF/8QAJxEAAgICAgEEAgIDAAAAAAAAAAECESExAxJBBCIyURNhgfBxkbH/2gAMAwEAAhEDEQA/ALZ/xt+dse/50P8AjRPFPfUTgsQ3oC4C5vSMCIYic2UmNW5DSlBin+oPs3f9FZ0XaJE7WH1D7f5Vxtqr9VvdUccS/wCr/wDk/wDroly+wGtr3sPigo6sLJA7Vt8O0D4D50ph8QGMieHMRUbYYOquAVknQ6kFWKH3ipLDpUjJC3S6ikrK06RaktAC12KUC0AtBLCZa7lo+Wj5aQhHLQy0qRXCtADLGDs+z4iliKLjB2TSsUwEiKKRSrLRYpAIkUUilSKKRQAiwopFLEUUigBGKhxibpxBXKoGVeLSILNqI5/KpsimDWh+UA8zbI9jafGgBzFFIpWKLFABCKLFKFa4RTATIopFKEUU1QBIrkUYihFBJDbPAOFvAcrz/VIHaQjlHDupNFBjh7E6fs0tsYHJi1OpzT+lzQdTNFA08urf6q0RImyjoPd8qLcQR6qnzHfymln/ABqfnRLjGOJ+00fxVQC2yf6Idz3BA/azffU5YWoXZGqXO64x9qoeZ8asGESsHstDuytOVWkLt1UEswHiQPjTG7vLhl0N+3PQMCfdNFF2TIFACoQbyI39Gl+5+xZcg/vEAUf/AIhiW9XB3fG41tB/ET7qKZLdkzXDURlxzfoYa3+3cuOfYigV0bLxbevi1X+ysD+K4x+FPqybJXNSd26BxIA7yB8aZruuG/pMTirnUZ1tj/DUH31Gb1boYVMFiXW2S6WmdWe5cuMConQuxin0DsTeJ1Q+B+BpS2NB4D4VF7AYnCW4BaUXh36cTUjgr4ZY/SWFYHirAajp51LQ7DxRStHuuBqSB4kUg2KT6y+RmlQWdIopWkLu0ra8W9unxpjf3jw68bg9o+dPqwskiKIRVfv76YYfpqfBp9wphe+kCwOEk9yv8Yp9GLsi2kUUiqNiPpGUcLbn91R8Wphe+kd+Vs/aUe4Kaf42HY0fLXCtZVd+kHEHgi/vM5/himV3fXFHmg8mP8TGn+Ni7GvsKTa6v1h7axi/vPij/wBQDwRR91Nbu3cSeN5/cPgKfQOxtb4pB+kKRbHp1rELuMuk9q7cP/kaPZNN37Xrdrx1+NPoKzbb23LC8XA8WUfE0wu7yZmjD2jiBHaa26HIZ0U68xrWPBAOCj2Cr39GH/8AQO+2fcR91HVCsuuwk7d8cZRTp+8OndTdW0GhPl/Krlidj27LFknW2OLE+q5B4/tilzu7hxlhCQRzZvbQlkG0kUfXp7/lRMpmDV5tbDsmewNM3We77qVsbHsfq1kACY1Og1186vqyfyIpuykj0o7196EfdVh2asgeFE2hhArjKAJticoA1DRy8afbu2Myz0rFr3UbRkmrI87Gs3MZca7at3GFiyVLqGgZ7qmJ/dqbs4RUEIip+yqr8BR1w4GMHfhyPs3QfvNSTYcVdE2Rxnqa5lp42Hohs0xDcLRlFLeirmSgDtsUz3htZsJiV62Lo9qNT5RXLqyrDqrA+YNAGYbK2b+U4bCPmym0Qw/raCB7V99K7eD27QvqxDsWE65YLDNKHQnhxpfcK2HwdoNxQqR3MpYT5TR97LX/ACg7mf3OPlU+QKVc2tfPG63llHwAppdxVxhrcc+LN86LcFEzx5H7orWiRu0nzpK4ogQNdZMfjhS7kk9+mngNKLdtvlzwcskEjr392vGgENns8fAH2mBSSpOsgd/Tj7OFBzrHMcqb4y8LYDHy7+PyM0ALGOvENI6aaa0wvxmOXhypC1tdc0MpAOk8eIilbqmesUhgFAmk/SUC1AqDE1wjTmTPlQzVwmgYRq5NGNFNAHJq8fRg3bv/ALNv4vVIq5/Rk/52/wDsW/4noEzeNqDNB5ejuDzm2w9wNObGuXvXy4KKaXLmcJH1iP8ACuffFJ4TEsABMroOGgA5TR5JtNEnd0PCQe7r30iWAMkcdNOH4191JXL/AOieHCZ4Rz++hcQlUadOJHKPDry86aszlvA22vbErH1H9xU/OlN0/wCjb9qmu8JKpadTqLltTHDK1+yGH2c1O92BAujo9Q9m8PiO8V/+zYPVboPhCmpKo/aOlyw3POV8mRj/AJRT8UxnCKKVpSuRQAiUohWnBFEK0CEMtJ4hJA/aXmRzHT4U4Iojj7vuooLM83H0t3F+rdvL7LhP+X3053rT/lbnc7+9M1U/BYG+cfiBbZgExD5gGIUzcz9Y4EVd947c4XEDxHm1nLSrI/BlrUkNO/X4daVc0Thx6HTr3VqZiNx+PDX8ffTzZOPVTkuTkYBQfWA5QROmvOmNxhyEcf5eykbzjp/t4UmrwOMnF2N94MJdw9zLOgnKeoPf1pFmV8DiHaC4eyBp6sljmnqYIjuq24G8mKsm3cEsgHZ5lf0WB6jhVF3nwFzDlrQYFCQ7BZ5ern00PajSaxt/F7NE1dogXNSlq6SgJ6D3aVCxU7iNm3sMi+mTKHEoZB7yDHAweFWsCECaGakHv61xbtNsByGo2akg1GHGkAYtQrkUCaEIMDVu+jY/nr39mvuY/OqfVq+jxov3P7L4OPnTEzebF3tEDSWUweOYsFPlBnwNEsAaCe0YBB4aa1zDtlDNxynQnicpUmPYKeWcLLEgDMrED8fjjVPZlH4h37THjoR5zpB7/nS7iIEaTGh01H3RQtWuZEEd/Hh7RSOPEgZYkMCQTEjX50EK6CbTwodEtt6puCYOuisw18QPZXdgn87eH9YH20dixUDQ9tTpwgEZiT4TTXYtz/mbo6qD8Kzls6OP4kptUf0R+rdT3yn+an1MNtmLU8le2x8FuKT7hT+mUdoVyhQAKKaNXKACEURxpStEcUyTOtkaY/aK9LpYf3aN9xqY24gNvEDr6I/dUXgFy7Zxa8m9C3jmtAfdUntW52H1E+jQ8olc8+9TU+R+DIW4DwH86TYaU5uWDrodD0J1nwoj2G+q32T8q3Mhk1N7lSDYdvqt9lvlSLYZ/qN9lvlSHYyt3WRgyEqw4EcqYb37auXxbW4RIngIkdSJ4z8KlmwrfUf7DfKo7HbtXrpDABBGpudhYHTn15VEqrJcLbwV3ZN1Ev2mf1FdS3gDrWrbx4P0+GuJzK506BlGZfARI86z29ubigzKqrcyyJR1IMGNKv27/pRhra4hWR07BDR2gIykdeyYrn5XprwOWDKXXhRlp/tLZtxbtxRauEC44BCMQQGIBBjXSmy4C9+pu/Yf5VqMKhpS20UdcFd/VXP7t/lRhg7v6m7/AHb/ACoAIGowo64S7+qu/wB2/wAqWXA3f1N7+7f5UwEkA51YtxD/AMw/9kf41+dQZwl39Td/u3+VTu5lp1vsXR1HoiJZGGudDEkD8CmJm5XcTKxnWCOXAj93Q0Rtq8cxAJ1MNCk84BrPMBexVmzatILZyoMzuJIJJ7PaYrppypltTeC9ZOW5iCp00tKg7+KKtZ22aqCRp42hOoViOuUlftQRSF/b6KILqv76D+E/dWR4zahuWbl1Lj3GSMwuzpJEH1jI14zSOyMU10HMYPLKAOnzpOVFKCejVcTvWmozzrGgZp84qJw++Qt3s6qxIH6QAU905ifdVA2ntC3ZZlYO7KNddM2mk9wqOTeAcMgVTx17Q7++n+xVE3/Dbf8AyvZt+6FAYW7ugMjQHKQfKrcjAiRwOtZL9HuJU4dUbW3dW5bfXkzNr4wffVzs7r3FACY7EhAAFGZCQAOEldapO0ZyVFomhNV0buXf++xPtT/TQO7t3/v8T7bf+mmSWKa5WS78bxnAuLSYzEXbs9qWQImmgJCSTrwqH3a3zxF++tu9iL6oxgNbyDJMAMVIJZZIBPnQOjcoopFVsbt3uW0MT/hn/JXDu3f/AO/xP+H/AKaYqKpty23/ABjEIjFDdw9gBhrl9ZTpIJBBIMEac6mhuy4BWVYNJaB6NdYgC2CcoUADiSTqaXw25OXFflL4i5duQqy6rwUyBIA9tSO9m1xg8K97QsBCzwzHhI6CJ8qljQezs65Al2XTgIj4Vxtlv+tue0fKvM2195sRiH9LdvXGYtIJZgF10CqpCgCrh9HO/wDibeIt2Xdr1u7ctplcliMzBQysdRE8OcU+wUbK2y2/W3PtfypFtmv+tufaPyqdcU3uU7FSIN8E4/6tz7RrFPpdxJt4trKM0ejRrkmc7uJmePCK326K88fTM3/5O4AeCW51nVlzEdwk8KGhxbWipbN2vesEm25WeOgaY7jV23c3gN61iHvk5rQtlFQQLmYsCGmQNQvtNZ2KuO7FmMDiHNsks6weRVAZg9xbWs5RVaGl2ZasJvIzsqkFRyAdyBp4ipSxtKbgT0jCfVbOYn6rA8O7jWcW9pFNP5/GnOz9ognttxjjyM6Qa5pPkTxo6ekGjVFR/wBY/wBozRxbf67/AGjSWybxe0jNMlRM6a8KfCtk7VmDVCAt3P1j/aNcuJcj+kb7Rn209QVy4lVFktkQ9q7M+kuDwcx/OlLmDuOAGdiOPE/jnUj6KnAWqasVmWXd6/T2L1oAWiuWGLEkhiZEDhPDTrVPxV62WMFn4zPZA5dkan20lbvRaI5s88uCggd/EmmBp0Oyx7P2zbWzcsFGyXNWYEFgZGU68hA0qZ3ewz2lF64o9GVLKQ6EtlUmck5lGnMVRUar5u/sNU2e2Pe6FDZ7a2/Rkl2X+vPqxrMVLiXGRUdoYtnJY+sWM9PxpRtk4M37gtgxMye4RPnTTFAljmPa4n+dONjyLoKNDCCOEscwGUA8TroOdMlNXk2HdCFtuiGVS8wEx0X+dWfeL6Q1wNlBk9JecdlZgKNQGY+PKqHs3Yu1bKBrOGfKXzNbKCW5HOzRlEcAs8e6qhvztC5cxNwXVNspCC2ZlABwM89SfOiKaCbTeCS3g36x152Y4hlWICI2ReGsBdRPjSWwvpEx+FIKXzcWdbd2XU+Z1B7wapjXaC3aZJO7c2w192uMDLTIn1SdT4yefhRt2se3pQFMEjpMcj36AnhxqEW7+PnXcNisjh07LKZ68Pj4UmUn9nrXdbaQfC2TcZQ8ZTqBOUlZjvipd8QoEkiOsiPbWO7g722cZFlmWw4XXMdGA0/NniZngeFXG/hcLmRXxgaW7KF1IJ8I+NK2HW9E/e3jw6mPSBjp6kuBJ5laz/6dcfmwVkWmDBrjZoPJUOvtirRtnEYPA2xduZSJIA0ZmPRVmCfhWJ/SNveuM9GqKVVWYsNB2R6qgDgOJ7zTEii3ToO/h91S26uP/J8VYvlQy2risQTAOWdJ8YPlTK6qsygerEnuA402v3cxgcPcB4UDo2fa/wBLZ7OmUESRYcu0nkzMijToDTnYn0grfMLiHVvqXIDHwPA+VYWbhFdLafj20NWClXg9PbP2szOEds2bQaCQYJHwisE+lG8W2rjD0u5fsgL91XP6MN97cCxibTXbyx+TuilrjwDKNrqRyaOE1Cb/AG2cI92464FBddnDsz3c63BoxK5ssyeERpTV0KTTZndXjcXFlsPicOWMEKyryC9oXI6cU9lQG7e7OJx1wph7ebLBZicqIDwLMeHOtE3P+j98Lde5iXQkJlCWySD6Tq5AiADw7qUsqioYdlJ2/ggjkWx6oAMcCRxg+ym27WCN3EW82i548TBMe73Vp+291rDIxW46ASTMNB4nQ1l93aGW4ht6Kg7Hn17zpNZK6o3mot2jRN3cWVLJMqGDL4HVh5RPnVwU1mG6Nw37yqCQBLNPIZgSo69J7xWmqajji0RyVY5Q0qtN7bUsprZGLFAtdrimhVEnndsE727l3s5FeOIDMSeS8/Goxq2vF/Ry6WXtG1bdrjWrdtlZ4tqik5gSR2i5JOh0B0ql7V+jPG227KpdXhmttm88kZtadorrmis7uIDfQkSF7RHWKuW0cbbs4MYUliRea5b07IBPa8TMDXlNMdl7E/JszXNHAOaQQVHgdad7ybtX2t2rqvZAa3pbN1BeIJLGbbRyjnIrODc540bSqEKeyj3mPaMQCf5im7NTzF7OvIsujBevEe0VHmtaowsu+4++2OslcJaxGS3dZVXOAwtsxgZWKkopkTHupH6Rtl4ixjH/ACk5rlwK5YcGlQvPgdIqo2nIII4ggjxGo0rRcMBtGwXuKVYXGlyS2ZmlnIB9USeA0FTJ0rKjHtgz1FJMcSamsRsLLZVgSXgsw0gDMRA5k6GpW1uubd0MGkKZ4VKDs9npI8pJA99Yvlzg6YcKr3FSu2PRYfNBm6I7lHH2mKhxVn3sxunoAvDK2aeZBMAcOBFVWtoXVmHIkpUhfD4pkYOjFWUyrKSGB6gjhV83a3v9O3o8VeyM5E3rnaQ8u2IIXxj2VUN3cBbvXcl18i5WOaVGukesQPKpPaO5t9BmtTfTqiMWHfEGfI0whOUHaJXfvEgYl0RkZUiCnqxlHMd81VrtsFQfxHj+JoYqFhZ4aRwiONIemEkcdAB0HfSQmwcEPU/Cm5aKVvXeMeVIsKZOwB+ZoMdBRKBNAiT3d2m2GxNm+nrWrit4idV8xI86m9/tm3bLn0qFDcu3Lq6ggrdh9GHGJiq/sjCG9dt21HadwOMc5Op7prZN9Ft37dpXsPfCzBRbxCQsevaGhOmhmn2pAodmkF+iJwuzuzoTduF+8gALPlVlu3hncHQZVcEnSQcrDu/RqubhIlu1et27b2wHDEPnOrKQILgHlwipXGoriGGg72WPNSJqLs1qsC2Lsqw1iCIOuhHjWcHcQPeItsTYkjPwK9y/WA4Zqu1nDWR/0hIP6RLD/wBiZp4b40kjuA+4CkXZGbubuWcGxNvMxIIzMdQDEiBpxAqxPeQjUaxx51Hq86nn7qJfvhQWJgAEk9ABSJY8SllNQGG3lsNwL/ZP3gVKYTHJcBKNmjj1HSRypGZIKa7NIBqNmqrJosOLxJJ0Eknnw4cPAffRUfT5CPwK5ijrHTQkc41j+fdTa9eptAKYu3bcRcRHnSHUMD7RUFiNgWFUjDILfE5V9V/6uYyRNPL18jyHvNFS9A8KadaB5Mz3ssB8OxfsuhBMMOxlRQtlhy7b3mJ48OOlUbBbCvYiTYQuRxgQoHXO0KDw0mdeFbXvThMKbNy9esLcZV1OqE8hLIQdCRWQ7SxrFBbJ7A4WxpbHQhOE95k1cfdlkydYGGI2T6IH0rKHUgG2CGbjqGYaLp3mrTgd9sPbti2mEdEWYC3c3EyScwkknnVKaSIEx3ChbShxTwUm1k2W5gM9pLto5g6K4HMgiRr1qiYzH5MQ65SxWOzEHgD99d3c35v4RVtELdsCYRuyyySTkuDUcToZGvKrhgt49l4st6RLdm64AY3lVWbkPz6+XSs/wRTuJovUTqmZxt3ady6yqwy5FgLMiW1n2R7KXxS27mHylcl62pK6QWUcQTEHmRzo28V/CflJ/JVb0akyzOW9Ieqg+qvGNdaLisasW7qgNkcSrc1I1Ug8RAjzoeGlQk7TZFbL2NexBizae4Zjsox16Foge2rhsz6KsYYa69nDjQ9t+39lZ1861LZ9z0ltDbfJZdFKraUIMpWfWHsp/h8BbGpUE6asST4686pkqjPLH0dYJTN3E3sS41K2lCgxxEiT7xSm8m6GGXBXfQYT0dxBmVmYtcMakca0ckQQOh4aD3VA7dx6rZZSJZ1ZQBx1Bhp6USaSsUf2YBiMLcX10YeIps9Xu/gLhhWuKQZzdkxpE6sSZ1FVfaexbiMcozIZII6T0qFyRflFNfRFA1yKO9lhxUjxBFOMNs2657KN4kQPaattIksP0b4mxZxgu32UIiORmEgsRAgddTWwW957bgeju27a957UcoWNKx6zum5A/OhTpMqSPI0rgt0rhuANfVUzLLAt6hmWAjiOEd9ZPki9SLSraNebHBzlFwOYkmQzAcI09QUkEBpPYmxcNYQ+gUkOFDMzu5cLMTLQupOgAp7dVDplPkYnyp3gLQye0h0Anv5UVbajhHlTtlB0ggdJEewUU4cHhI8aC0xsWpJnSSG1OgylZEaHw91Fxt8WkLHkOfu06VScRvXcsXeGfMFbtRIzCdQSIoEy+AZgVCBFMS2VQ2n1dOzXMHsm3bYsufM3ElyZ8uHlVTw2/wCkfnEjwmPvqRsb84Zv0gP3h99Jv7Q+rLUK6KhbG8mHfQXBPSVPwNRG0d+bKNlUsQOLIuYT0nhQs6Jao0zE3oMcD7/ADlTG7ej5Vy5AOnHzpvcXqR41oZiLXyTroeUdK6t3TxphinIaRwAilbdyQKljoi9/LsYFv7S1IHMSdD7qx/GXZ1rUPpFxEYPLze6g046BmrKsT6xHQf71tD4kNZHeF2qUthRIZSSp0gZgQZ5nj8KYB9KToE0i3JvZ0tXC1EJos0Ehy1P9jYy1buhrtpbyahlM847QgjUVGTXQaQzct09qo6i3YC+hTQQTK5paNfE+FW+0R41gu5G9H5HdOcFrTgBo9ZYOjqOfeOdbds/FrcRXttnRtVZdQfPlUJUVJ28IklHSOnlGtUTamJJdyepHsMCrtDHoOk6/yqibxDLedejH361j6h+0cNkVffSOk+c8aasJUDp86UcUQGuHRoEFsHio+PxpWaKhpO9cJ4cKYC35SRQGLPWmeY0Vnp0BObM2ybTSOBOo5HkatVrEi4QynTLPgJrM2fqYqS2Btz0T9kdgxmnUudQPCK245uP+BNGjaKNNPj4+JrucR41H4bEreEr59VPfT5rI6nTh0rpTtWZeSK25hDct6CWXtKPrRxEcCeevSsv3otE35CwciT4mSYB0rXLrx4qQfbUFvPsi3kzgQc3tzSSPLWmmUzLBgLjA66ASZ4aa06Oxb2QObTFSJDBSQR3QKmcdFu0xPEwoHUmNKtG4GJJwuWdUZhp0Jnl51blS0SuzezOtk4E3MQln0ZBuSsNKzpPPhwrRcNulYyAXVzkcAJVF7gBx8aG2mnaWz/8AzH/1/lVjBqJTeKKUE3kfm7PPypveM8eFV3d3buc+jcDMeAJ4dNR+Jqdu3G5j31S/ayS1WmNHvRTDG4spbdrYzMqyo+sZECO8mKd4hMx+NM8QCpBy8NfCONCQCeIezj8O6+rcQMSrdm5ZuAEag8BMiayGdPGpC+127inVJD3rjLlBgNmbge7hT3b27d3D6tFxD+lbzEKehBEjxq00sWLq9lePSizXWopNMAtCukUKQAAoAVcMPFiyt+0At0W1OYAEzAnQyNaits7fbEqBdW3nXg620Rz3MUjMPKgaIOatm4G8F/D4hVRz6FjN22dVZRMxPqnvFVVFkxUxg7PozI1PM8R7aicqRfFDtI1fam9xPqkIvdxPnxqGvXs/a4yAfcKpVpnusFUMxPJQTPyq34bCvbtItxcrhdRMkCTHDuiuGcZVbZvyKKVIJcFIM1GvtFNC2tYmYuzU3uPXHakSaaDyGJnmaJmoGikVSHQHM8gfExXbbMOAUeEVHYvFBXC8evype2AwlTp8Kvq0rYib2ZtO5ZYNMfAjpArQsBjEuoGGhjVek/dWW4O2C4k6TVy2DcPplg6ENPhFVCTTof47i2WW5hASTJEiOXf86TxWzw9soSCeTdGjRgPd505DUea6DMzTbm5mMuXAV9GyKBADwZ/SMMBxNSu6Oyr9hmW5bZQV46FZBnisjrVzorEc/wAedO28CoqG0kJ2phDBhbVwzBiTn0nrViLRzA8SKqe9u+voz6OyZbjrwBj1mHwWs1xWMe65e4zMx5sZP8vCjraHdF124PRXUvLp2u18fh8Kv9i+pVSSCCAQecHwqtbzbGPoGJhgpDGJmOB90043LfPhkBMm2WQjwMr/AOpFVBScE34wHI49mlonWVSdDVa3l3wsWg9pB6S4AQSB2Qx6t3VaBbzdldBzYcz9UH76yfezDelxtwpC25CiNScoCk5RrJINUjMZYLag9Mt024dDmBB005EHlVv2dfu3rYuRq0nsXMrAdMrAq3uqnXcClttGJaNV0kDhqw0nuq37jXfzRT6rEfeKnll0h2S8+TTjXZ7GGPYqx9JYVweb2gjfaEhvEGkLd3Ck9rDL+78gau7LrTW/hVPFVPiAa5n6iHmL/hmy45/f+0VlsBgbugQ2z1GZYJ4cdPKqhtfANYum22scDyZTwIq/7R2OrKQgyHiI0UkdV4fKqhtRzcsgt69pspJ4lTwnwNbcUk8xbryntfRnOL1JL+CWwhz4RQ0D80V6CATlY+UVTStWbYVxbtlrV0uBwBUA6cY9tN94NhrYtpcXPDGIeMx0nNA9UdxroowTzRBG2eMf7cK4rEdRQa4YAnQcPjQ9IaQx9gtsXrXqPHcQCKumwdqtfslnjMrEGBAiJHGe+s9mrNuZe/pU6gMPIwfcRWPNBdW6KUnonr5pq9L3XppcbWuE1ATRM1dLUkaAFJrgOtJC51/2/lSnA6/7UwIb0Ie/DsEUkjMTAGhIJPKnf5A6EejZboPEoQY9+opDF2+0ZpiL68RoffXZH3IjRZrWyrzkQ2XuAnU/fVx3b2Nctau5JIiDE1n2y95btr1W98/Gp/CfSBcHrqrfu6+6pcGtovtjDNHQ0rmqn2N+rRaCsjqrfcenjUvht5MO+gf3SPaCaLJomC0VR9696R2rdvUKCx/rQJBPQaaCjbzbyFz6HDmSeJ5AfWboOg5kVTtqhUDIpk5GLtzZjIJPf8K244dt6M5y64W/+FbvXizFidSST4nWu2r7AEAwDxpE0KsR6DxFsMGU6hgVPnIqjbmY02rlyydZAP7yHIfbpQoU4fFie0WzaG0hYsPdJ9VGK8TrwE+ZrMrLsQFt6E+s89pusE+qKFCsykN79tLQgnVp5cTw8taGzduPhbhKgMrASp0kjSZ4ihQrRJSg0xW1LBbMBvlh7phg1tuhGYe1flU4l1WEqZHX/ehQrzufijHKOrjm3sRes62+Cl6+o4MdfOGFChVeiWWv7sfqcRTIrBYl0dSjFWBEEcjNXra9i41stfbM7ArpwEcY6awKFCu9bOGTKFjbIR2UagGKRrlCkWCr5uVsdBaF+4MxfMFEkAKCQSY1JJHuoUKw9RJqGDXhScsk5ewFpuTKf6pJ9zTTC7sOfVvR3On3qaFCvP7NHW+OI3ubDv8ALI3gSPiKa39n3k9ZI/eU/A1yhWkZWYySQzudDXbNwlSD6y6ePQ0KFaeCQmLWRPUVXMtChXT6fRlyAAowY0KFbszQomIYVIbLfMxA0JGncf8AehQqopWTyOo2TuGs3bdprq2wyKYdiwBmNDHExIquyctyWzdk0KFbOKMYyb2RRoChQrmOk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49363"/>
            <a:ext cx="3333750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8199" name="Picture 12" descr="http://www.documentazione.info/sites/default/files/field/image/lezione_scu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24400"/>
            <a:ext cx="21605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14" descr="Risultati immagini per lezione in aul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8201" name="Picture 18" descr="lezione in a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25538"/>
            <a:ext cx="20891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ccia circolare a destra 14"/>
          <p:cNvSpPr/>
          <p:nvPr/>
        </p:nvSpPr>
        <p:spPr>
          <a:xfrm rot="16200000">
            <a:off x="5764213" y="2262188"/>
            <a:ext cx="809625" cy="21304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ircolare a destra 15"/>
          <p:cNvSpPr/>
          <p:nvPr/>
        </p:nvSpPr>
        <p:spPr>
          <a:xfrm rot="16200000" flipH="1">
            <a:off x="5862638" y="3165475"/>
            <a:ext cx="701675" cy="21304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BB775-7F2E-4732-8C28-7A7868229245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97213" y="1052513"/>
            <a:ext cx="5507037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000">
                <a:solidFill>
                  <a:schemeClr val="tx2"/>
                </a:solidFill>
                <a:latin typeface="Comic Sans MS" pitchFamily="66" charset="0"/>
              </a:rPr>
              <a:t>Decreto Ministeriale n. 850 del 27.10.2015</a:t>
            </a: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5219700" y="1844675"/>
            <a:ext cx="1219200" cy="3168650"/>
          </a:xfrm>
          <a:prstGeom prst="downArrow">
            <a:avLst>
              <a:gd name="adj1" fmla="val 50000"/>
              <a:gd name="adj2" fmla="val 24991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ttangolo arrotondato 7"/>
          <p:cNvSpPr/>
          <p:nvPr/>
        </p:nvSpPr>
        <p:spPr>
          <a:xfrm>
            <a:off x="34925" y="1989138"/>
            <a:ext cx="3816350" cy="30972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it-IT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 decreto individua </a:t>
            </a:r>
            <a:r>
              <a:rPr lang="it-IT" altLang="it-IT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gli </a:t>
            </a:r>
            <a:r>
              <a:rPr lang="it-IT" altLang="it-IT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obiettivi</a:t>
            </a:r>
            <a:r>
              <a:rPr lang="it-IT" altLang="it-IT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le </a:t>
            </a:r>
            <a:r>
              <a:rPr lang="it-IT" altLang="it-IT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modalità di valutazione del grado di raggiungimento </a:t>
            </a:r>
            <a:r>
              <a:rPr lang="it-IT" altLang="it-IT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degli stessi,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altLang="it-IT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it-IT" altLang="it-IT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attività formative</a:t>
            </a:r>
            <a:r>
              <a:rPr lang="it-IT" altLang="it-IT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 i  </a:t>
            </a:r>
            <a:r>
              <a:rPr lang="it-IT" altLang="it-IT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criteri per la valutazione</a:t>
            </a:r>
            <a:r>
              <a:rPr lang="it-IT" altLang="it-IT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del personale docente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altLang="it-IT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ed educativo in periodo di formazione e di prova.</a:t>
            </a:r>
            <a:endParaRPr lang="it-IT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3203575" y="5300663"/>
            <a:ext cx="5257800" cy="122396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>
                <a:solidFill>
                  <a:schemeClr val="tx2"/>
                </a:solidFill>
                <a:latin typeface="Comic Sans MS" pitchFamily="66" charset="0"/>
              </a:rPr>
              <a:t>emanato ai sensi dell’articolo 1,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it-IT">
                <a:solidFill>
                  <a:schemeClr val="tx2"/>
                </a:solidFill>
                <a:latin typeface="Comic Sans MS" pitchFamily="66" charset="0"/>
              </a:rPr>
              <a:t>comma 118 della legge 13 luglio 2015, n. 107.</a:t>
            </a:r>
          </a:p>
        </p:txBody>
      </p:sp>
      <p:pic>
        <p:nvPicPr>
          <p:cNvPr id="9223" name="Picture 7" descr="0802_conveg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1873250" cy="1295400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encrypted-tbn0.gstatic.com/images?q=tbn:ANd9GcT5CDNd9dYEtKh5gIrx78Bs-9KtK7TGWXuKQ77QfSeZdNR1Utb2Y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2232025" cy="1328738"/>
          </a:xfrm>
          <a:prstGeom prst="rect">
            <a:avLst/>
          </a:prstGeom>
          <a:noFill/>
          <a:ln w="412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contenuto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 marL="6985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smtClean="0"/>
              <a:t>L’obbligo contrattuale del neo-assunto comprende 2 percorsi: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Anno di Prova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/>
              <a:t>Anno di Formazione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sz="2400" dirty="0" smtClean="0"/>
          </a:p>
          <a:p>
            <a:pPr algn="just">
              <a:defRPr/>
            </a:pPr>
            <a:r>
              <a:rPr lang="it-IT" sz="2400" dirty="0" smtClean="0"/>
              <a:t>I termini “prova” e “formazione” sono talvolta utilizzati, erroneamente, come sinonimi, sebbene sottendano istituti che hanno presupposti differenti:</a:t>
            </a:r>
          </a:p>
          <a:p>
            <a:pPr algn="just">
              <a:defRPr/>
            </a:pPr>
            <a:r>
              <a:rPr lang="it-IT" sz="2400" dirty="0" smtClean="0"/>
              <a:t>l’anno di prova assolve ad un </a:t>
            </a:r>
            <a:r>
              <a:rPr lang="it-IT" sz="2400" b="1" dirty="0" smtClean="0"/>
              <a:t>interesse meramente amministrativo</a:t>
            </a:r>
            <a:r>
              <a:rPr lang="it-IT" sz="2400" dirty="0" smtClean="0"/>
              <a:t>; </a:t>
            </a:r>
          </a:p>
          <a:p>
            <a:pPr algn="just">
              <a:defRPr/>
            </a:pPr>
            <a:r>
              <a:rPr lang="it-IT" sz="2400" dirty="0" smtClean="0"/>
              <a:t>L’anno di formazione rispecchia la necessità di </a:t>
            </a:r>
            <a:r>
              <a:rPr lang="it-IT" sz="2400" b="1" dirty="0" smtClean="0"/>
              <a:t>preparare, aggiornare, </a:t>
            </a:r>
            <a:r>
              <a:rPr lang="it-IT" sz="2400" dirty="0" smtClean="0"/>
              <a:t>dal punto di vista </a:t>
            </a:r>
            <a:r>
              <a:rPr lang="it-IT" sz="2400" dirty="0" err="1" smtClean="0"/>
              <a:t>educativo-didattico-metodologico</a:t>
            </a:r>
            <a:r>
              <a:rPr lang="it-IT" sz="2400" dirty="0" smtClean="0"/>
              <a:t>, il docente immesso in ruolo.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/>
          </a:p>
          <a:p>
            <a:pPr algn="just">
              <a:defRPr/>
            </a:pPr>
            <a:endParaRPr 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40EA-160E-4BC3-A258-34CC45DF6FF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260350"/>
            <a:ext cx="6192838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Rapporto tra anno di prova e</a:t>
            </a:r>
          </a:p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anno di formazione 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323850" y="1989138"/>
            <a:ext cx="4318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250825" y="2493963"/>
            <a:ext cx="4318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Words>2975</Words>
  <Application>Microsoft Office PowerPoint</Application>
  <PresentationFormat>Presentazione su schermo (4:3)</PresentationFormat>
  <Paragraphs>249</Paragraphs>
  <Slides>39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7" baseType="lpstr">
      <vt:lpstr>Tahoma</vt:lpstr>
      <vt:lpstr>Arial</vt:lpstr>
      <vt:lpstr>Calibri</vt:lpstr>
      <vt:lpstr>Palace Script MT</vt:lpstr>
      <vt:lpstr>Verdana</vt:lpstr>
      <vt:lpstr>Times New Roman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230</cp:revision>
  <dcterms:created xsi:type="dcterms:W3CDTF">2007-09-27T20:25:47Z</dcterms:created>
  <dcterms:modified xsi:type="dcterms:W3CDTF">2016-02-25T11:29:43Z</dcterms:modified>
</cp:coreProperties>
</file>